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58" r:id="rId3"/>
    <p:sldId id="259" r:id="rId4"/>
    <p:sldId id="260" r:id="rId5"/>
    <p:sldId id="261" r:id="rId6"/>
    <p:sldId id="262" r:id="rId7"/>
    <p:sldId id="274" r:id="rId8"/>
    <p:sldId id="291" r:id="rId9"/>
    <p:sldId id="293" r:id="rId10"/>
    <p:sldId id="294" r:id="rId11"/>
    <p:sldId id="295" r:id="rId12"/>
    <p:sldId id="296" r:id="rId13"/>
    <p:sldId id="292" r:id="rId14"/>
    <p:sldId id="265" r:id="rId15"/>
    <p:sldId id="266" r:id="rId16"/>
    <p:sldId id="267" r:id="rId17"/>
    <p:sldId id="268" r:id="rId18"/>
    <p:sldId id="269" r:id="rId19"/>
    <p:sldId id="270" r:id="rId20"/>
    <p:sldId id="271" r:id="rId21"/>
    <p:sldId id="272" r:id="rId22"/>
    <p:sldId id="273" r:id="rId23"/>
    <p:sldId id="297" r:id="rId24"/>
    <p:sldId id="298" r:id="rId25"/>
    <p:sldId id="299" r:id="rId26"/>
    <p:sldId id="300" r:id="rId27"/>
    <p:sldId id="282" r:id="rId28"/>
    <p:sldId id="280" r:id="rId29"/>
    <p:sldId id="281" r:id="rId30"/>
    <p:sldId id="284" r:id="rId31"/>
    <p:sldId id="278" r:id="rId32"/>
    <p:sldId id="277" r:id="rId33"/>
    <p:sldId id="279" r:id="rId34"/>
    <p:sldId id="285" r:id="rId35"/>
    <p:sldId id="286" r:id="rId36"/>
    <p:sldId id="287" r:id="rId37"/>
    <p:sldId id="289" r:id="rId38"/>
    <p:sldId id="290" r:id="rId39"/>
    <p:sldId id="283" r:id="rId40"/>
    <p:sldId id="307" r:id="rId41"/>
    <p:sldId id="301" r:id="rId42"/>
    <p:sldId id="302" r:id="rId43"/>
    <p:sldId id="303" r:id="rId44"/>
    <p:sldId id="304" r:id="rId45"/>
    <p:sldId id="305" r:id="rId46"/>
    <p:sldId id="306" r:id="rId47"/>
    <p:sldId id="309" r:id="rId48"/>
    <p:sldId id="312" r:id="rId49"/>
    <p:sldId id="311" r:id="rId50"/>
    <p:sldId id="310" r:id="rId51"/>
    <p:sldId id="308"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82" d="100"/>
          <a:sy n="82" d="100"/>
        </p:scale>
        <p:origin x="-92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28"/>
    </p:cViewPr>
  </p:sorterViewPr>
  <p:notesViewPr>
    <p:cSldViewPr>
      <p:cViewPr varScale="1">
        <p:scale>
          <a:sx n="53" d="100"/>
          <a:sy n="53" d="100"/>
        </p:scale>
        <p:origin x="-2082"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9AAEFF-EABD-43AA-864D-C48D30CAAAB6}" type="datetimeFigureOut">
              <a:rPr lang="en-US" smtClean="0"/>
              <a:pPr/>
              <a:t>2/26/2016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9963C0-F69D-49E3-96CE-2D1FCF9338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9963C0-F69D-49E3-96CE-2D1FCF9338B1}" type="slidenum">
              <a:rPr lang="en-US" smtClean="0"/>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053B19-36B0-42B7-AF44-68EE23B557C4}" type="datetimeFigureOut">
              <a:rPr lang="en-US" smtClean="0"/>
              <a:pPr/>
              <a:t>2/26/2016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53B19-36B0-42B7-AF44-68EE23B557C4}" type="datetimeFigureOut">
              <a:rPr lang="en-US" smtClean="0"/>
              <a:pPr/>
              <a:t>2/26/2016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53B19-36B0-42B7-AF44-68EE23B557C4}" type="datetimeFigureOut">
              <a:rPr lang="en-US" smtClean="0"/>
              <a:pPr/>
              <a:t>2/26/2016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53B19-36B0-42B7-AF44-68EE23B557C4}" type="datetimeFigureOut">
              <a:rPr lang="en-US" smtClean="0"/>
              <a:pPr/>
              <a:t>2/26/2016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053B19-36B0-42B7-AF44-68EE23B557C4}" type="datetimeFigureOut">
              <a:rPr lang="en-US" smtClean="0"/>
              <a:pPr/>
              <a:t>2/26/2016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053B19-36B0-42B7-AF44-68EE23B557C4}" type="datetimeFigureOut">
              <a:rPr lang="en-US" smtClean="0"/>
              <a:pPr/>
              <a:t>2/26/2016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053B19-36B0-42B7-AF44-68EE23B557C4}" type="datetimeFigureOut">
              <a:rPr lang="en-US" smtClean="0"/>
              <a:pPr/>
              <a:t>2/26/2016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053B19-36B0-42B7-AF44-68EE23B557C4}" type="datetimeFigureOut">
              <a:rPr lang="en-US" smtClean="0"/>
              <a:pPr/>
              <a:t>2/26/2016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53B19-36B0-42B7-AF44-68EE23B557C4}" type="datetimeFigureOut">
              <a:rPr lang="en-US" smtClean="0"/>
              <a:pPr/>
              <a:t>2/26/2016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53B19-36B0-42B7-AF44-68EE23B557C4}" type="datetimeFigureOut">
              <a:rPr lang="en-US" smtClean="0"/>
              <a:pPr/>
              <a:t>2/26/2016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53B19-36B0-42B7-AF44-68EE23B557C4}" type="datetimeFigureOut">
              <a:rPr lang="en-US" smtClean="0"/>
              <a:pPr/>
              <a:t>2/26/2016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8D8570-81C8-4C60-9A9A-9D2A744326F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53B19-36B0-42B7-AF44-68EE23B557C4}" type="datetimeFigureOut">
              <a:rPr lang="en-US" smtClean="0"/>
              <a:pPr/>
              <a:t>2/26/2016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D8570-81C8-4C60-9A9A-9D2A744326F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localhost/Volumes/Other%20Stuff%201/MacBook%20iPhoto%20Library/Masters/2011/08/23/20110823-112621/DSC_6590.JPG"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312.JPG"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366.JPG" TargetMode="External"/><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file://localhost/Users/i5/Pictures/iPhoto%20Library/Masters/2011/09/16/20110916-101928/DSC_8355.JPG" TargetMode="Externa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322.JPG"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321.JPG" TargetMode="External"/><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file://localhost/Users/i5/Pictures/iPhoto%20Library/Masters/2011/09/16/20110916-101928/DSC_8349.JPG" TargetMode="Externa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371.JPG"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374.JPG" TargetMode="External"/><Relationship Id="rId7" Type="http://schemas.openxmlformats.org/officeDocument/2006/relationships/image" Target="file://localhost/Users/i5/Pictures/iPhoto%20Library/Masters/2011/09/16/20110916-101928/DSC_8402.JPG"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file://localhost/Users/i5/Pictures/iPhoto%20Library/Masters/2011/09/16/20110916-101928/DSC_8401.JPG" TargetMode="Externa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file://localhost/Volumes/Other%20Stuff%201/MacBook%20iPhoto%20Library/Masters/2011/08/23/20110823-112621/DSC_6546.JPG"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424.JPG" TargetMode="External"/><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file://localhost/Users/i5/Pictures/iPhoto%20Library/Masters/2011/09/16/20110916-101928/DSC_8408.JPG" TargetMode="Externa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file://localhost/Users/i5/Pictures/iPhoto%20Library/Masters/2011/09/16/20110916-101928/DSC_8425.JPG"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file://localhost/Volumes/Other%20Stuff%201/MacBook%20iPhoto%20Library/Previews/2011/08/23/20110823-112621/DSC_6560.jpg" TargetMode="External"/><Relationship Id="rId7" Type="http://schemas.openxmlformats.org/officeDocument/2006/relationships/image" Target="file://localhost/Volumes/Other%20Stuff%201/MacBook%20iPhoto%20Library/Thumbnails/2011/08/23/20110823-112621/DSC_6596.jpg"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file://localhost/Volumes/Other%20Stuff%201/MacBook%20iPhoto%20Library/Masters/2011/08/23/20110823-112621/DSC_6564.JPG" TargetMode="External"/><Relationship Id="rId4" Type="http://schemas.openxmlformats.org/officeDocument/2006/relationships/image" Target="../media/image4.jpeg"/><Relationship Id="rId9" Type="http://schemas.openxmlformats.org/officeDocument/2006/relationships/image" Target="file://localhost/Volumes/Other%20Stuff%201/MacBook%20iPhoto%20Library/Masters/2011/08/23/20110823-112621/DSC_6612.JP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file://localhost/Volumes/Other%20Stuff%201/MacBook%20iPhoto%20Library/Previews/2011/08/23/20110823-112621/DSC_6604.jpg" TargetMode="External"/><Relationship Id="rId7" Type="http://schemas.openxmlformats.org/officeDocument/2006/relationships/image" Target="file://localhost/Volumes/Other%20Stuff%201/MacBook%20iPhoto%20Library/Masters/2011/08/23/20110823-112621/DSC_6602.JPG"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file://localhost/Volumes/Other%20Stuff%201/MacBook%20iPhoto%20Library/Masters/2011/08/23/20110823-112621/DSC_6605.JPG" TargetMode="Externa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www.montrealgazette.com/business/Failure+high+tech+rooftop+greenhouse+Vancouver+leaves+million+trail+debt/9437263/story.html"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file://localhost/Volumes/Time%20Machine%20Backups/Photos/DSC_6356.jpg"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file://localhost/Volumes/Time%20Machine%20Backups/Photos/DSC_6357.jpg" TargetMode="Externa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file://localhost/Volumes/Time%20Machine%20Backups/Photos/DSC_6361.jpg" TargetMode="External"/><Relationship Id="rId7" Type="http://schemas.openxmlformats.org/officeDocument/2006/relationships/image" Target="file://localhost/Volumes/Time%20Machine%20Backups/Photos/DSC_6363.JPG" TargetMode="Externa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file://localhost/Volumes/Time%20Machine%20Backups/Photos/DSC_6352.JPG" TargetMode="Externa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96838"/>
            <a:ext cx="8229600" cy="1503362"/>
          </a:xfrm>
        </p:spPr>
        <p:txBody>
          <a:bodyPr/>
          <a:lstStyle/>
          <a:p>
            <a:pPr eaLnBrk="1" hangingPunct="1"/>
            <a:r>
              <a:rPr lang="en-US" dirty="0" smtClean="0"/>
              <a:t>Mark Ackley, </a:t>
            </a:r>
            <a:r>
              <a:rPr lang="en-US" dirty="0" err="1" smtClean="0"/>
              <a:t>Waimea</a:t>
            </a:r>
            <a:r>
              <a:rPr lang="en-US" dirty="0" smtClean="0"/>
              <a:t>, HI</a:t>
            </a:r>
            <a:br>
              <a:rPr lang="en-US" dirty="0" smtClean="0"/>
            </a:br>
            <a:endParaRPr lang="en-US" sz="3600" dirty="0" smtClean="0"/>
          </a:p>
        </p:txBody>
      </p:sp>
      <p:pic>
        <p:nvPicPr>
          <p:cNvPr id="6" name="DSC_6590.JPG" descr="/Volumes/Other Stuff 1/MacBook iPhoto Library/Masters/2011/08/23/20110823-112621/DSC_6590.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10212" r="-10212"/>
          <a:stretch>
            <a:fillRect/>
          </a:stretch>
        </p:blipFill>
        <p:spPr>
          <a:xfrm>
            <a:off x="457200" y="1986761"/>
            <a:ext cx="8229600" cy="4525963"/>
          </a:xfrm>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Santa Cruz </a:t>
            </a:r>
            <a:r>
              <a:rPr lang="en-US" dirty="0" err="1" smtClean="0"/>
              <a:t>Aquaponics</a:t>
            </a:r>
            <a:endParaRPr lang="en-US" dirty="0" smtClean="0"/>
          </a:p>
        </p:txBody>
      </p:sp>
      <p:pic>
        <p:nvPicPr>
          <p:cNvPr id="49154" name="Picture 2" descr="http://www.polishpartnerships.com/picture/gal%20z%20dsc_0071new.jpg?pictureId=11585852"/>
          <p:cNvPicPr>
            <a:picLocks noChangeAspect="1" noChangeArrowheads="1"/>
          </p:cNvPicPr>
          <p:nvPr/>
        </p:nvPicPr>
        <p:blipFill>
          <a:blip r:embed="rId2"/>
          <a:srcRect/>
          <a:stretch>
            <a:fillRect/>
          </a:stretch>
        </p:blipFill>
        <p:spPr bwMode="auto">
          <a:xfrm>
            <a:off x="1219200" y="1905000"/>
            <a:ext cx="6515100" cy="45720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Santa Cruz </a:t>
            </a:r>
            <a:r>
              <a:rPr lang="en-US" dirty="0" err="1" smtClean="0"/>
              <a:t>Aquaponics</a:t>
            </a:r>
            <a:endParaRPr lang="en-US" dirty="0" smtClean="0"/>
          </a:p>
        </p:txBody>
      </p:sp>
      <p:pic>
        <p:nvPicPr>
          <p:cNvPr id="48130" name="Picture 2" descr="http://www.polishpartnerships.com/picture/gal%20img_1610.jpg?pictureId=11585221"/>
          <p:cNvPicPr>
            <a:picLocks noChangeAspect="1" noChangeArrowheads="1"/>
          </p:cNvPicPr>
          <p:nvPr/>
        </p:nvPicPr>
        <p:blipFill>
          <a:blip r:embed="rId2"/>
          <a:srcRect/>
          <a:stretch>
            <a:fillRect/>
          </a:stretch>
        </p:blipFill>
        <p:spPr bwMode="auto">
          <a:xfrm>
            <a:off x="1371600" y="1752600"/>
            <a:ext cx="6096000" cy="4572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Santa Cruz </a:t>
            </a:r>
            <a:r>
              <a:rPr lang="en-US" dirty="0" err="1" smtClean="0"/>
              <a:t>Aquaponics</a:t>
            </a:r>
            <a:endParaRPr lang="en-US" dirty="0" smtClean="0"/>
          </a:p>
        </p:txBody>
      </p:sp>
      <p:pic>
        <p:nvPicPr>
          <p:cNvPr id="47106" name="Picture 2" descr="http://www.polishpartnerships.com/picture/gal%20photo-2%20new.jpg?pictureId=11585851"/>
          <p:cNvPicPr>
            <a:picLocks noChangeAspect="1" noChangeArrowheads="1"/>
          </p:cNvPicPr>
          <p:nvPr/>
        </p:nvPicPr>
        <p:blipFill>
          <a:blip r:embed="rId2"/>
          <a:srcRect/>
          <a:stretch>
            <a:fillRect/>
          </a:stretch>
        </p:blipFill>
        <p:spPr bwMode="auto">
          <a:xfrm>
            <a:off x="1447800" y="1828800"/>
            <a:ext cx="6096000" cy="460057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fontScale="90000"/>
          </a:bodyPr>
          <a:lstStyle/>
          <a:p>
            <a:pPr eaLnBrk="1" fontAlgn="auto" hangingPunct="1">
              <a:spcAft>
                <a:spcPts val="0"/>
              </a:spcAft>
              <a:defRPr/>
            </a:pPr>
            <a:r>
              <a:rPr lang="en-US" b="1" dirty="0" smtClean="0">
                <a:ea typeface="+mj-ea"/>
                <a:cs typeface="+mj-cs"/>
              </a:rPr>
              <a:t>Santa Cruz </a:t>
            </a:r>
            <a:r>
              <a:rPr lang="en-US" b="1" dirty="0" err="1" smtClean="0">
                <a:ea typeface="+mj-ea"/>
                <a:cs typeface="+mj-cs"/>
              </a:rPr>
              <a:t>Aquaponic’s</a:t>
            </a:r>
            <a:r>
              <a:rPr lang="en-US" b="1" dirty="0" smtClean="0">
                <a:ea typeface="+mj-ea"/>
                <a:cs typeface="+mj-cs"/>
              </a:rPr>
              <a:t> 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lstStyle/>
          <a:p>
            <a:pPr algn="l" eaLnBrk="1" hangingPunct="1">
              <a:buFont typeface="Arial" pitchFamily="34" charset="0"/>
              <a:buChar char="•"/>
            </a:pPr>
            <a:r>
              <a:rPr lang="en-US" sz="2400" b="1" dirty="0" smtClean="0"/>
              <a:t>$350,000 invested in this operation (internet gossip)</a:t>
            </a:r>
          </a:p>
          <a:p>
            <a:pPr algn="l" eaLnBrk="1" hangingPunct="1">
              <a:buFont typeface="Arial" pitchFamily="34" charset="0"/>
              <a:buChar char="•"/>
            </a:pPr>
            <a:r>
              <a:rPr lang="en-US" sz="2400" b="1" dirty="0" smtClean="0"/>
              <a:t>Started with a greenhouse that cost (???). Holds a total of (???) plants. (???) organically certifiable.</a:t>
            </a:r>
          </a:p>
          <a:p>
            <a:pPr algn="l" eaLnBrk="1" hangingPunct="1">
              <a:buFont typeface="Arial" pitchFamily="34" charset="0"/>
              <a:buChar char="•"/>
            </a:pPr>
            <a:r>
              <a:rPr lang="en-US" sz="2400" b="1" dirty="0" smtClean="0"/>
              <a:t>Maximum possible yearly income: (???)</a:t>
            </a:r>
          </a:p>
          <a:p>
            <a:pPr algn="l">
              <a:buFont typeface="Arial" pitchFamily="34" charset="0"/>
              <a:buChar char="•"/>
            </a:pPr>
            <a:r>
              <a:rPr lang="en-US" sz="2400" b="1" dirty="0" smtClean="0"/>
              <a:t>Estimated yearly consumables expenses, NOT including labor, debt service, or overhead: (???)</a:t>
            </a:r>
          </a:p>
          <a:p>
            <a:pPr algn="l">
              <a:buFont typeface="Arial" pitchFamily="34" charset="0"/>
              <a:buChar char="•"/>
            </a:pPr>
            <a:r>
              <a:rPr lang="en-US" sz="2400" b="1" dirty="0" smtClean="0"/>
              <a:t>Copied “non-commercial” Growing Power technology.</a:t>
            </a:r>
          </a:p>
          <a:p>
            <a:pPr algn="l">
              <a:buFont typeface="Arial" pitchFamily="34" charset="0"/>
              <a:buChar char="•"/>
            </a:pPr>
            <a:r>
              <a:rPr lang="en-US" sz="2400" b="1" dirty="0" smtClean="0"/>
              <a:t>Video says tilapia, but tilapia illegal. (Whose idea was that?)</a:t>
            </a:r>
          </a:p>
          <a:p>
            <a:pPr algn="l" eaLnBrk="1" hangingPunct="1">
              <a:buFont typeface="Arial" pitchFamily="34" charset="0"/>
              <a:buChar char="•"/>
            </a:pPr>
            <a:r>
              <a:rPr lang="en-US" sz="2400" b="1" dirty="0" smtClean="0"/>
              <a:t>Is there ANY way this could possibly be a success?</a:t>
            </a:r>
          </a:p>
          <a:p>
            <a:pPr algn="l" eaLnBrk="1" hangingPunct="1">
              <a:buFont typeface="Arial" pitchFamily="34" charset="0"/>
              <a:buChar char="•"/>
            </a:pPr>
            <a:r>
              <a:rPr lang="en-US" sz="2400" b="1" dirty="0" smtClean="0"/>
              <a:t>We don’t know. Don’t know what happened, who did what, how much they got right, how much they got wrong. They’re gone, just like the dinosaur and the dodo.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Green Sky Growers</a:t>
            </a:r>
          </a:p>
        </p:txBody>
      </p:sp>
      <p:pic>
        <p:nvPicPr>
          <p:cNvPr id="4" name="DSC_8312.JPG" descr="/Users/i5/Pictures/iPhoto Library/Masters/2011/09/16/20110916-101928/DSC_8312.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t="8483" b="8483"/>
          <a:stretch>
            <a:fillRect/>
          </a:stretch>
        </p:blipFill>
        <p:spPr>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4619625" y="457200"/>
            <a:ext cx="4067175" cy="1143000"/>
          </a:xfrm>
        </p:spPr>
        <p:txBody>
          <a:bodyPr/>
          <a:lstStyle/>
          <a:p>
            <a:pPr eaLnBrk="1" hangingPunct="1"/>
            <a:r>
              <a:rPr lang="en-US" smtClean="0"/>
              <a:t>NFT</a:t>
            </a:r>
          </a:p>
        </p:txBody>
      </p:sp>
      <p:pic>
        <p:nvPicPr>
          <p:cNvPr id="5" name="DSC_8366.JPG" descr="/Users/i5/Pictures/iPhoto Library/Masters/2011/09/16/20110916-101928/DSC_8366.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10212" r="-10212"/>
          <a:stretch>
            <a:fillRect/>
          </a:stretch>
        </p:blipFill>
        <p:spPr>
          <a:xfrm rot="16200000">
            <a:off x="-1246161" y="1314045"/>
            <a:ext cx="7569845" cy="4163123"/>
          </a:xfrm>
          <a:effectLst>
            <a:softEdge rad="112500"/>
          </a:effectLst>
        </p:spPr>
      </p:pic>
      <p:pic>
        <p:nvPicPr>
          <p:cNvPr id="7" name="DSC_8355.JPG" descr="/Users/i5/Pictures/iPhoto Library/Masters/2011/09/16/20110916-101928/DSC_8355.JPG"/>
          <p:cNvPicPr>
            <a:picLocks noChangeAspect="1"/>
          </p:cNvPicPr>
          <p:nvPr/>
        </p:nvPicPr>
        <p:blipFill>
          <a:blip r:embed="rId4" r:link="rId5" cstate="print">
            <a:extLst>
              <a:ext uri="{28A0092B-C50C-407E-A947-70E740481C1C}">
                <a14:useLocalDpi xmlns:a14="http://schemas.microsoft.com/office/drawing/2010/main" xmlns="" val="0"/>
              </a:ext>
            </a:extLst>
          </a:blip>
          <a:stretch>
            <a:fillRect/>
          </a:stretch>
        </p:blipFill>
        <p:spPr>
          <a:xfrm rot="16200000">
            <a:off x="4159503" y="2219769"/>
            <a:ext cx="5304354" cy="35132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smtClean="0"/>
              <a:t>Aquaponics….</a:t>
            </a:r>
          </a:p>
        </p:txBody>
      </p:sp>
      <p:pic>
        <p:nvPicPr>
          <p:cNvPr id="4" name="DSC_8322.JPG" descr="/Users/i5/Pictures/iPhoto Library/Masters/2011/09/16/20110916-101928/DSC_8322.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t="8483" b="8483"/>
          <a:stretch>
            <a:fillRect/>
          </a:stretch>
        </p:blipFill>
        <p:spPr>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3579813" y="977900"/>
            <a:ext cx="5229225" cy="1143000"/>
          </a:xfrm>
        </p:spPr>
        <p:txBody>
          <a:bodyPr/>
          <a:lstStyle/>
          <a:p>
            <a:pPr eaLnBrk="1" hangingPunct="1"/>
            <a:r>
              <a:rPr lang="en-US" smtClean="0"/>
              <a:t>…sort of!</a:t>
            </a:r>
          </a:p>
        </p:txBody>
      </p:sp>
      <p:pic>
        <p:nvPicPr>
          <p:cNvPr id="5" name="DSC_8321.JPG" descr="/Users/i5/Pictures/iPhoto Library/Masters/2011/09/16/20110916-101928/DSC_8321.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10212" r="-10212"/>
          <a:stretch>
            <a:fillRect/>
          </a:stretch>
        </p:blipFill>
        <p:spPr>
          <a:xfrm rot="5400000">
            <a:off x="-1444775" y="1206745"/>
            <a:ext cx="7372608" cy="4054650"/>
          </a:xfrm>
          <a:effectLst>
            <a:softEdge rad="112500"/>
          </a:effectLst>
        </p:spPr>
      </p:pic>
      <p:pic>
        <p:nvPicPr>
          <p:cNvPr id="6" name="DSC_8349.JPG" descr="/Users/i5/Pictures/iPhoto Library/Masters/2011/09/16/20110916-101928/DSC_8349.JPG"/>
          <p:cNvPicPr>
            <a:picLocks noChangeAspect="1"/>
          </p:cNvPicPr>
          <p:nvPr/>
        </p:nvPicPr>
        <p:blipFill>
          <a:blip r:embed="rId4" r:link="rId5" cstate="print">
            <a:extLst>
              <a:ext uri="{28A0092B-C50C-407E-A947-70E740481C1C}">
                <a14:useLocalDpi xmlns:a14="http://schemas.microsoft.com/office/drawing/2010/main" xmlns="" val="0"/>
              </a:ext>
            </a:extLst>
          </a:blip>
          <a:stretch>
            <a:fillRect/>
          </a:stretch>
        </p:blipFill>
        <p:spPr>
          <a:xfrm>
            <a:off x="3565032" y="2948716"/>
            <a:ext cx="5373587" cy="363006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eaLnBrk="1" hangingPunct="1"/>
            <a:r>
              <a:rPr lang="en-US" smtClean="0"/>
              <a:t>Koi</a:t>
            </a:r>
          </a:p>
        </p:txBody>
      </p:sp>
      <p:pic>
        <p:nvPicPr>
          <p:cNvPr id="4" name="DSC_8371.JPG" descr="/Users/i5/Pictures/iPhoto Library/Masters/2011/09/16/20110916-101928/DSC_8371.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10212" r="-10212"/>
          <a:stretch>
            <a:fillRect/>
          </a:stretch>
        </p:blipFill>
        <p:spPr>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3167063" y="152400"/>
            <a:ext cx="5519737" cy="995363"/>
          </a:xfrm>
        </p:spPr>
        <p:txBody>
          <a:bodyPr/>
          <a:lstStyle/>
          <a:p>
            <a:pPr eaLnBrk="1" hangingPunct="1"/>
            <a:r>
              <a:rPr lang="en-US" smtClean="0"/>
              <a:t>Vertical</a:t>
            </a:r>
          </a:p>
        </p:txBody>
      </p:sp>
      <p:pic>
        <p:nvPicPr>
          <p:cNvPr id="4" name="DSC_8374.JPG" descr="/Users/i5/Pictures/iPhoto Library/Masters/2011/09/16/20110916-101928/DSC_8374.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10212" r="-10212"/>
          <a:stretch>
            <a:fillRect/>
          </a:stretch>
        </p:blipFill>
        <p:spPr>
          <a:xfrm rot="16200000">
            <a:off x="-1297779" y="1173598"/>
            <a:ext cx="6847302" cy="3765753"/>
          </a:xfrm>
          <a:effectLst>
            <a:softEdge rad="112500"/>
          </a:effectLst>
        </p:spPr>
      </p:pic>
      <p:pic>
        <p:nvPicPr>
          <p:cNvPr id="5" name="DSC_8401.JPG" descr="/Users/i5/Pictures/iPhoto Library/Masters/2011/09/16/20110916-101928/DSC_8401.JPG"/>
          <p:cNvPicPr>
            <a:picLocks noChangeAspect="1"/>
          </p:cNvPicPr>
          <p:nvPr/>
        </p:nvPicPr>
        <p:blipFill>
          <a:blip r:embed="rId4" r:link="rId5" cstate="print">
            <a:extLst>
              <a:ext uri="{28A0092B-C50C-407E-A947-70E740481C1C}">
                <a14:useLocalDpi xmlns:a14="http://schemas.microsoft.com/office/drawing/2010/main" xmlns="" val="0"/>
              </a:ext>
            </a:extLst>
          </a:blip>
          <a:stretch>
            <a:fillRect/>
          </a:stretch>
        </p:blipFill>
        <p:spPr>
          <a:xfrm rot="16200000">
            <a:off x="4984087" y="1793996"/>
            <a:ext cx="4735673" cy="3136615"/>
          </a:xfrm>
          <a:prstGeom prst="rect">
            <a:avLst/>
          </a:prstGeom>
          <a:ln>
            <a:noFill/>
          </a:ln>
          <a:effectLst>
            <a:softEdge rad="112500"/>
          </a:effectLst>
        </p:spPr>
      </p:pic>
      <p:pic>
        <p:nvPicPr>
          <p:cNvPr id="6" name="DSC_8402.JPG" descr="/Users/i5/Pictures/iPhoto Library/Masters/2011/09/16/20110916-101928/DSC_8402.JPG"/>
          <p:cNvPicPr>
            <a:picLocks noChangeAspect="1"/>
          </p:cNvPicPr>
          <p:nvPr/>
        </p:nvPicPr>
        <p:blipFill>
          <a:blip r:embed="rId6" r:link="rId7" cstate="print">
            <a:extLst>
              <a:ext uri="{28A0092B-C50C-407E-A947-70E740481C1C}">
                <a14:useLocalDpi xmlns:a14="http://schemas.microsoft.com/office/drawing/2010/main" xmlns="" val="0"/>
              </a:ext>
            </a:extLst>
          </a:blip>
          <a:stretch>
            <a:fillRect/>
          </a:stretch>
        </p:blipFill>
        <p:spPr>
          <a:xfrm rot="16200000">
            <a:off x="2667699" y="3344272"/>
            <a:ext cx="4227454" cy="280000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SC_6546.JPG" descr="/Volumes/Other Stuff 1/MacBook iPhoto Library/Masters/2011/08/23/20110823-112621/DSC_6546.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t="-1397" b="-1397"/>
          <a:stretch>
            <a:fillRect/>
          </a:stretch>
        </p:blipFill>
        <p:spPr>
          <a:xfrm rot="16200000">
            <a:off x="801687" y="1214812"/>
            <a:ext cx="6503918" cy="4427533"/>
          </a:xfrm>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SC_8424.JPG" descr="/Users/i5/Pictures/iPhoto Library/Masters/2011/09/16/20110916-101928/DSC_8424.JPG"/>
          <p:cNvPicPr>
            <a:picLocks noChangeAspect="1"/>
          </p:cNvPicPr>
          <p:nvPr/>
        </p:nvPicPr>
        <p:blipFill>
          <a:blip r:embed="rId2" r:link="rId3" cstate="print">
            <a:extLst>
              <a:ext uri="{28A0092B-C50C-407E-A947-70E740481C1C}">
                <a14:useLocalDpi xmlns:a14="http://schemas.microsoft.com/office/drawing/2010/main" xmlns="" val="0"/>
              </a:ext>
            </a:extLst>
          </a:blip>
          <a:stretch>
            <a:fillRect/>
          </a:stretch>
        </p:blipFill>
        <p:spPr>
          <a:xfrm>
            <a:off x="3259023" y="2903884"/>
            <a:ext cx="5737712" cy="3800303"/>
          </a:xfrm>
          <a:prstGeom prst="rect">
            <a:avLst/>
          </a:prstGeom>
          <a:ln>
            <a:noFill/>
          </a:ln>
          <a:effectLst>
            <a:softEdge rad="112500"/>
          </a:effectLst>
        </p:spPr>
      </p:pic>
      <p:pic>
        <p:nvPicPr>
          <p:cNvPr id="4" name="DSC_8408.JPG" descr="/Users/i5/Pictures/iPhoto Library/Masters/2011/09/16/20110916-101928/DSC_8408.JPG"/>
          <p:cNvPicPr>
            <a:picLocks noGrp="1" noChangeAspect="1"/>
          </p:cNvPicPr>
          <p:nvPr>
            <p:ph idx="1"/>
          </p:nvPr>
        </p:nvPicPr>
        <p:blipFill>
          <a:blip r:embed="rId4" r:link="rId5" cstate="print">
            <a:extLst>
              <a:ext uri="{28A0092B-C50C-407E-A947-70E740481C1C}">
                <a14:useLocalDpi xmlns:a14="http://schemas.microsoft.com/office/drawing/2010/main" xmlns="" val="0"/>
              </a:ext>
            </a:extLst>
          </a:blip>
          <a:srcRect l="-10212" r="-10212"/>
          <a:stretch>
            <a:fillRect/>
          </a:stretch>
        </p:blipFill>
        <p:spPr>
          <a:xfrm>
            <a:off x="-474325" y="85554"/>
            <a:ext cx="6521057" cy="3831121"/>
          </a:xfrm>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SC_8425.JPG" descr="/Users/i5/Pictures/iPhoto Library/Masters/2011/09/16/20110916-101928/DSC_8425.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1270" r="-1270"/>
          <a:stretch>
            <a:fillRect/>
          </a:stretch>
        </p:blipFill>
        <p:spPr>
          <a:xfrm>
            <a:off x="457200" y="810874"/>
            <a:ext cx="8229600" cy="5315290"/>
          </a:xfrm>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a:bodyPr>
          <a:lstStyle/>
          <a:p>
            <a:pPr eaLnBrk="1" fontAlgn="auto" hangingPunct="1">
              <a:spcAft>
                <a:spcPts val="0"/>
              </a:spcAft>
              <a:defRPr/>
            </a:pPr>
            <a:r>
              <a:rPr lang="en-US" b="1" dirty="0" smtClean="0">
                <a:ea typeface="+mj-ea"/>
                <a:cs typeface="+mj-cs"/>
              </a:rPr>
              <a:t>Green Sky’s 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lstStyle/>
          <a:p>
            <a:pPr algn="l" eaLnBrk="1" hangingPunct="1">
              <a:buFont typeface="Arial" pitchFamily="34" charset="0"/>
              <a:buChar char="•"/>
            </a:pPr>
            <a:r>
              <a:rPr lang="en-US" sz="2400" b="1" dirty="0" smtClean="0"/>
              <a:t>Started with a greenhouse that cost $1.5 million. Holds a total of 748 plants. Not organically certifiable.</a:t>
            </a:r>
          </a:p>
          <a:p>
            <a:pPr algn="l" eaLnBrk="1" hangingPunct="1">
              <a:buFont typeface="Arial" pitchFamily="34" charset="0"/>
              <a:buChar char="•"/>
            </a:pPr>
            <a:r>
              <a:rPr lang="en-US" sz="2400" b="1" dirty="0" smtClean="0"/>
              <a:t>Maximum possible yearly income: $7,750</a:t>
            </a:r>
          </a:p>
          <a:p>
            <a:pPr algn="l" eaLnBrk="1" hangingPunct="1">
              <a:buFont typeface="Arial" pitchFamily="34" charset="0"/>
              <a:buChar char="•"/>
            </a:pPr>
            <a:r>
              <a:rPr lang="en-US" sz="2400" b="1" dirty="0" smtClean="0"/>
              <a:t>Estimated yearly consumables expenses for fish food, electricity, hydroponics nutrients, seeds and potting mix; but  NOT including labor, debt service, maintenance and repairs, or overhead: $24,924</a:t>
            </a:r>
          </a:p>
          <a:p>
            <a:pPr algn="l" eaLnBrk="1" hangingPunct="1">
              <a:buFont typeface="Arial" pitchFamily="34" charset="0"/>
              <a:buChar char="•"/>
            </a:pPr>
            <a:r>
              <a:rPr lang="en-US" sz="2400" b="1" dirty="0" smtClean="0"/>
              <a:t>Is there ANY way this could possibly be a success?</a:t>
            </a:r>
          </a:p>
          <a:p>
            <a:pPr algn="l" eaLnBrk="1" hangingPunct="1">
              <a:buFont typeface="Arial" pitchFamily="34" charset="0"/>
              <a:buChar char="•"/>
            </a:pPr>
            <a:r>
              <a:rPr lang="en-US" sz="2400" b="1" dirty="0" smtClean="0"/>
              <a:t>Yes! But only for the equipment providers: sell “Commercial </a:t>
            </a:r>
            <a:r>
              <a:rPr lang="en-US" sz="2400" b="1" dirty="0" err="1" smtClean="0"/>
              <a:t>Aquaponics</a:t>
            </a:r>
            <a:r>
              <a:rPr lang="en-US" sz="2400" b="1" dirty="0" smtClean="0"/>
              <a:t>” trainings to people who then buy lots of STUFF to make systems like this one!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Aqua Vita Farms</a:t>
            </a:r>
          </a:p>
        </p:txBody>
      </p:sp>
      <p:pic>
        <p:nvPicPr>
          <p:cNvPr id="6" name="Picture 5" descr="dsc05042web.jpg"/>
          <p:cNvPicPr>
            <a:picLocks noChangeAspect="1"/>
          </p:cNvPicPr>
          <p:nvPr/>
        </p:nvPicPr>
        <p:blipFill>
          <a:blip r:embed="rId2"/>
          <a:stretch>
            <a:fillRect/>
          </a:stretch>
        </p:blipFill>
        <p:spPr>
          <a:xfrm>
            <a:off x="1476375" y="1357312"/>
            <a:ext cx="6191250" cy="414337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Aqua Vita Farms</a:t>
            </a:r>
          </a:p>
        </p:txBody>
      </p:sp>
      <p:pic>
        <p:nvPicPr>
          <p:cNvPr id="4" name="Picture 3" descr="dsc05046web.jpg"/>
          <p:cNvPicPr>
            <a:picLocks noChangeAspect="1"/>
          </p:cNvPicPr>
          <p:nvPr/>
        </p:nvPicPr>
        <p:blipFill>
          <a:blip r:embed="rId2"/>
          <a:stretch>
            <a:fillRect/>
          </a:stretch>
        </p:blipFill>
        <p:spPr>
          <a:xfrm>
            <a:off x="1476375" y="1357312"/>
            <a:ext cx="6191250" cy="414337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Aqua Vita Farms</a:t>
            </a:r>
          </a:p>
        </p:txBody>
      </p:sp>
      <p:pic>
        <p:nvPicPr>
          <p:cNvPr id="4" name="Picture 3" descr="2011-10-17-sdc-aquavitafarmjpg-e057268eb5b3325c.jpg"/>
          <p:cNvPicPr>
            <a:picLocks noChangeAspect="1"/>
          </p:cNvPicPr>
          <p:nvPr/>
        </p:nvPicPr>
        <p:blipFill>
          <a:blip r:embed="rId2"/>
          <a:stretch>
            <a:fillRect/>
          </a:stretch>
        </p:blipFill>
        <p:spPr>
          <a:xfrm>
            <a:off x="609600" y="1295400"/>
            <a:ext cx="7874000" cy="50419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a:bodyPr>
          <a:lstStyle/>
          <a:p>
            <a:pPr eaLnBrk="1" fontAlgn="auto" hangingPunct="1">
              <a:spcAft>
                <a:spcPts val="0"/>
              </a:spcAft>
              <a:defRPr/>
            </a:pPr>
            <a:r>
              <a:rPr lang="en-US" b="1" dirty="0" smtClean="0">
                <a:ea typeface="+mj-ea"/>
                <a:cs typeface="+mj-cs"/>
              </a:rPr>
              <a:t>Aqua Vita’s 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lstStyle/>
          <a:p>
            <a:pPr algn="l" eaLnBrk="1" hangingPunct="1">
              <a:buFont typeface="Arial" pitchFamily="34" charset="0"/>
              <a:buChar char="•"/>
            </a:pPr>
            <a:r>
              <a:rPr lang="en-US" sz="2400" b="1" dirty="0" smtClean="0"/>
              <a:t>Started with a $500,000 debt, $200,000 not forgivable loan from the USDA, guaranteed by a local bank. Not organically certifiable.</a:t>
            </a:r>
          </a:p>
          <a:p>
            <a:pPr algn="l" eaLnBrk="1" hangingPunct="1">
              <a:buFont typeface="Arial" pitchFamily="34" charset="0"/>
              <a:buChar char="•"/>
            </a:pPr>
            <a:r>
              <a:rPr lang="en-US" sz="2400" b="1" dirty="0" smtClean="0"/>
              <a:t>Maximum possible yearly income: $????</a:t>
            </a:r>
          </a:p>
          <a:p>
            <a:pPr algn="l" eaLnBrk="1" hangingPunct="1">
              <a:buFont typeface="Arial" pitchFamily="34" charset="0"/>
              <a:buChar char="•"/>
            </a:pPr>
            <a:r>
              <a:rPr lang="en-US" sz="2400" b="1" dirty="0" smtClean="0"/>
              <a:t>Estimated yearly consumables expenses, NOT including labor, debt service, or overhead: $?????</a:t>
            </a:r>
          </a:p>
          <a:p>
            <a:pPr algn="l" eaLnBrk="1" hangingPunct="1">
              <a:buFont typeface="Arial" pitchFamily="34" charset="0"/>
              <a:buChar char="•"/>
            </a:pPr>
            <a:r>
              <a:rPr lang="en-US" sz="2400" b="1" dirty="0" smtClean="0"/>
              <a:t>Locked into buying electricity, whatever the cost.</a:t>
            </a:r>
          </a:p>
          <a:p>
            <a:pPr algn="l" eaLnBrk="1" hangingPunct="1">
              <a:buFont typeface="Arial" pitchFamily="34" charset="0"/>
              <a:buChar char="•"/>
            </a:pPr>
            <a:r>
              <a:rPr lang="en-US" sz="2400" b="1" dirty="0" smtClean="0"/>
              <a:t>“Looking for investors” after one year, closed after two years; finally, “selling off assets”. Was this a success?</a:t>
            </a:r>
          </a:p>
          <a:p>
            <a:pPr algn="l" eaLnBrk="1" hangingPunct="1">
              <a:buFont typeface="Arial" pitchFamily="34" charset="0"/>
              <a:buChar char="•"/>
            </a:pPr>
            <a:r>
              <a:rPr lang="en-US" sz="2400" b="1" dirty="0" smtClean="0"/>
              <a:t>NO. The poor guy lost his house, </a:t>
            </a:r>
            <a:r>
              <a:rPr lang="en-US" sz="2400" b="1" smtClean="0"/>
              <a:t>his credit, </a:t>
            </a:r>
            <a:r>
              <a:rPr lang="en-US" sz="2400" b="1" dirty="0" smtClean="0"/>
              <a:t>and will be paying for this for a long time.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39942" name="Picture 6" descr="https://fbcdn-sphotos-d-a.akamaihd.net/hphotos-ak-prn1/s720x720/403458_10151686874030508_1684044556_n.jpg"/>
          <p:cNvPicPr>
            <a:picLocks noChangeAspect="1" noChangeArrowheads="1"/>
          </p:cNvPicPr>
          <p:nvPr/>
        </p:nvPicPr>
        <p:blipFill>
          <a:blip r:embed="rId2"/>
          <a:srcRect/>
          <a:stretch>
            <a:fillRect/>
          </a:stretch>
        </p:blipFill>
        <p:spPr bwMode="auto">
          <a:xfrm>
            <a:off x="1295400" y="1447800"/>
            <a:ext cx="6858000" cy="511492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37890" name="Picture 2" descr="https://sphotos-a.xx.fbcdn.net/hphotos-frc1/582219_10151686871530508_848237829_n.jpg"/>
          <p:cNvPicPr>
            <a:picLocks noChangeAspect="1" noChangeArrowheads="1"/>
          </p:cNvPicPr>
          <p:nvPr/>
        </p:nvPicPr>
        <p:blipFill>
          <a:blip r:embed="rId2"/>
          <a:srcRect/>
          <a:stretch>
            <a:fillRect/>
          </a:stretch>
        </p:blipFill>
        <p:spPr bwMode="auto">
          <a:xfrm>
            <a:off x="914400" y="1143000"/>
            <a:ext cx="7345808" cy="54864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38914" name="Picture 2" descr="https://fbcdn-sphotos-g-a.akamaihd.net/hphotos-ak-ash3/s720x720/582148_10151686872970508_1335623886_n.jpg"/>
          <p:cNvPicPr>
            <a:picLocks noChangeAspect="1" noChangeArrowheads="1"/>
          </p:cNvPicPr>
          <p:nvPr/>
        </p:nvPicPr>
        <p:blipFill>
          <a:blip r:embed="rId2"/>
          <a:srcRect/>
          <a:stretch>
            <a:fillRect/>
          </a:stretch>
        </p:blipFill>
        <p:spPr bwMode="auto">
          <a:xfrm>
            <a:off x="1295400" y="1371600"/>
            <a:ext cx="6858000" cy="511492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SC_6560.jpg" descr="/Volumes/Other Stuff 1/MacBook iPhoto Library/Previews/2011/08/23/20110823-112621/DSC_6560.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87292" r="-87292"/>
          <a:stretch>
            <a:fillRect/>
          </a:stretch>
        </p:blipFill>
        <p:spPr>
          <a:xfrm>
            <a:off x="-2027677" y="67760"/>
            <a:ext cx="7558333" cy="4156792"/>
          </a:xfrm>
          <a:effectLst>
            <a:softEdge rad="112500"/>
          </a:effectLst>
        </p:spPr>
      </p:pic>
      <p:pic>
        <p:nvPicPr>
          <p:cNvPr id="6" name="DSC_6564.JPG" descr="/Volumes/Other Stuff 1/MacBook iPhoto Library/Masters/2011/08/23/20110823-112621/DSC_6564.JPG"/>
          <p:cNvPicPr>
            <a:picLocks noChangeAspect="1"/>
          </p:cNvPicPr>
          <p:nvPr/>
        </p:nvPicPr>
        <p:blipFill>
          <a:blip r:embed="rId4" r:link="rId5" cstate="print">
            <a:extLst>
              <a:ext uri="{28A0092B-C50C-407E-A947-70E740481C1C}">
                <a14:useLocalDpi xmlns:a14="http://schemas.microsoft.com/office/drawing/2010/main" xmlns="" val="0"/>
              </a:ext>
            </a:extLst>
          </a:blip>
          <a:stretch>
            <a:fillRect/>
          </a:stretch>
        </p:blipFill>
        <p:spPr>
          <a:xfrm>
            <a:off x="3271754" y="150596"/>
            <a:ext cx="5245850" cy="3474524"/>
          </a:xfrm>
          <a:prstGeom prst="rect">
            <a:avLst/>
          </a:prstGeom>
          <a:ln>
            <a:noFill/>
          </a:ln>
          <a:effectLst>
            <a:softEdge rad="112500"/>
          </a:effectLst>
        </p:spPr>
      </p:pic>
      <p:pic>
        <p:nvPicPr>
          <p:cNvPr id="7" name="DSC_6596.jpg" descr="/Volumes/Other Stuff 1/MacBook iPhoto Library/Thumbnails/2011/08/23/20110823-112621/DSC_6596.jpg"/>
          <p:cNvPicPr>
            <a:picLocks noChangeAspect="1"/>
          </p:cNvPicPr>
          <p:nvPr/>
        </p:nvPicPr>
        <p:blipFill>
          <a:blip r:embed="rId6" r:link="rId7">
            <a:extLst>
              <a:ext uri="{28A0092B-C50C-407E-A947-70E740481C1C}">
                <a14:useLocalDpi xmlns:a14="http://schemas.microsoft.com/office/drawing/2010/main" xmlns="" val="0"/>
              </a:ext>
            </a:extLst>
          </a:blip>
          <a:stretch>
            <a:fillRect/>
          </a:stretch>
        </p:blipFill>
        <p:spPr>
          <a:xfrm>
            <a:off x="3556048" y="3684640"/>
            <a:ext cx="4572000" cy="3035300"/>
          </a:xfrm>
          <a:prstGeom prst="rect">
            <a:avLst/>
          </a:prstGeom>
          <a:ln>
            <a:noFill/>
          </a:ln>
          <a:effectLst>
            <a:softEdge rad="112500"/>
          </a:effectLst>
        </p:spPr>
      </p:pic>
      <p:pic>
        <p:nvPicPr>
          <p:cNvPr id="8" name="DSC_6612.JPG" descr="/Volumes/Other Stuff 1/MacBook iPhoto Library/Masters/2011/08/23/20110823-112621/DSC_6612.JPG"/>
          <p:cNvPicPr>
            <a:picLocks noChangeAspect="1"/>
          </p:cNvPicPr>
          <p:nvPr/>
        </p:nvPicPr>
        <p:blipFill>
          <a:blip r:embed="rId8" r:link="rId9" cstate="print">
            <a:extLst>
              <a:ext uri="{28A0092B-C50C-407E-A947-70E740481C1C}">
                <a14:useLocalDpi xmlns:a14="http://schemas.microsoft.com/office/drawing/2010/main" xmlns="" val="0"/>
              </a:ext>
            </a:extLst>
          </a:blip>
          <a:stretch>
            <a:fillRect/>
          </a:stretch>
        </p:blipFill>
        <p:spPr>
          <a:xfrm>
            <a:off x="207069" y="4438781"/>
            <a:ext cx="3271754" cy="216700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sp>
        <p:nvSpPr>
          <p:cNvPr id="40962" name="AutoShape 2" descr="https://sphotos-b.xx.fbcdn.net/hphotos-ash3/s720x720/546241_10151686874350508_2116049577_n.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64" name="Picture 4" descr="https://sphotos-b.xx.fbcdn.net/hphotos-ash3/s720x720/546241_10151686874350508_2116049577_n.jpg"/>
          <p:cNvPicPr>
            <a:picLocks noChangeAspect="1" noChangeArrowheads="1"/>
          </p:cNvPicPr>
          <p:nvPr/>
        </p:nvPicPr>
        <p:blipFill>
          <a:blip r:embed="rId2"/>
          <a:srcRect/>
          <a:stretch>
            <a:fillRect/>
          </a:stretch>
        </p:blipFill>
        <p:spPr bwMode="auto">
          <a:xfrm>
            <a:off x="1066800" y="1295400"/>
            <a:ext cx="6858000" cy="511492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sp>
        <p:nvSpPr>
          <p:cNvPr id="3074" name="AutoShape 2" descr="data:image/jpeg;base64,/9j/4AAQSkZJRgABAQAAAQABAAD/2wCEAAkGBhQRERUSExQWFRQVFyEYGRcYGB0dGxoeJCIYHx0bIxseHSgfHx4jHyAeHy8gJCcqLCwwHR8xNTAqNSYrLCoBCQoKDgwOGg8PGiocHCQpKSkpLCktKSwsKSksLCwpKSkpKSwsLCk1KSwpLCksKSkpLCwsKiwsKSwsLCwpLCksLP/AABEIAFUAmQMBIgACEQEDEQH/xAAbAAABBQEBAAAAAAAAAAAAAAAEAAIDBQYBB//EAEEQAAIBAgQDBQMKBAQHAQAAAAECEQMhAAQSMQVBURMiYXGBBpGhBxQjMkJSksHR8BVUsfEzU5PhFhdjcqLS4iT/xAAZAQADAQEBAAAAAAAAAAAAAAAAAQIDBAX/xAAoEQACAgAFAwMFAQAAAAAAAAAAAQIRAxITITEyQVEiYZEUUnGh8QT/2gAMAwEAAhEDEQA/APXMxnFCsDqBjmp5+mKzj3FQw0oxkhxOwkqQLkWHjiBa5dSoqAkqJcqRO/jgtanKVIHKfPw54kZSZ3hlGqymlVRWIvtsBzUG33eR84xVVPYWq7ag1OGBY97bryxrE4gGdlCqxBk7RJ2vF4wFkqDVBULppVTawBPM850xbqTPhhUANwjgdCixTT2rGDYagBzA8bb+cRi5Xh9FtA7HcajAjrEwYF/6YFo8KRWFQlhNgBYAHwB323xLTqMO9pcSfvEeVtMf3w0B3OcEorDw6EWBDNa4nnG2H5fh2lZFeopNzJBj3jkIHpiLNuWSCXiQblTsZ5gcxiRM8xEhp33C39zTgEdK1l1Ba6GII1U9wfEN1nEWdXMsUMUXVXDGCyzyG42m+HNmxIkLq+qbG+0dZNo9cSnO90iAvgS0R+EflgAhzecrgEtREpDyrg7TPIbiRgPMZ+s6sFBpam+tpZzsNtIAwfRz+qdTAfZMFep6npf1xHlCOzIqAzJi8iJsbGL2Pr4YAMmuT1u4GYWnUVye/qJGxjcabEeNsG8O4Q6ks/zfMAgGAVDTf7wxdfP0RXZQWAqEjSpnYAzbpOJEz9BtKsqXFtSgE7dYwhlW/ChTprVZOz74kI5spBEypAG/wxecMywVQQ7sCoEM0geU3wG3DqD1OyKABpbfcRtZuvwjD8xwYJ3keoo594nyN5ty8N+WGIOzLBWR+U6T5Nt/5Ae/FdU4dRqtRWpSR/o2Y6kBn/DG8eOE2VZ0K9u4n7yqYvvIjmN8MFCstRAGpvppEXDC2pByJvbABDW4BSXWq9pT0iVCVXQAG0aQ2kgGbRzGJv4H/wBet/qL/wCmOVkzBMlKcAEDQ17xIOryB9MSfPMz/lfFMOwBeH0DSDQT3iJnl8b4MNJzcmT4zAN+m/r1x4h/zPzcJ9JTMHvfR+I2v0nD3+VTOyYalEmJpmY5bPiE0W4M9qNVUBqHSLQTbyFyP3OEmaEAHYz5Een7vjxbOfKhmampdNI0j9lkM8puHgX6YnyHynZksg0UQAQNyLerXth5kLIz2Vc1T3kQLWBPL9+7EgzaxpJgkRM2n1PI8vDHlmT9t8ybVaaI07K07Rc+H6jrgzMfKdUp6fo6XefRGkkydIFibXMmfDGerG6EekJxHdSYvvrsfEb4Zkq5grqAuSPtWnxGPI0+V6oyiq1FCabDTHdFwdwJB2xaVvlddalIFCva00qEjTChgTFxNoN/HGoUek1svq38h3BBjntbEAy9RFvLgH6wUyL7QD05489zPyytSqGmVrctmSLgHmJ54jq/K6qxJzEsgezLEMJFo3wBR6FTC5hqhUCRY3MzEX1THng6nw9iqhk2AMysyOW1x+uMDw7jtJ6YrK7UgXZSSRJgKT4c5w08eqsSRVd0Ab6rDvH7JkRA64QrN/k8iGUxA779PvEcoxwcFMiGWwuSTJB5b/uBjDcK40roJNVSxLEXggmRDdYIODqXFUI7rVJ8/O3XDCzTtklDQzwQPA29RiVeFKRaoPwj8oxj0z9MuS4IG1zcmec/0xPT4hSkKVm0jbywAaKrwlQRFcLp2FwPi2K+lUHbuhqCVQQS7KDJbntiiepRLyoLCD3IECMSpQQ5kux7nYhQg8dN/QSPXABdcYqClT1QTCyCKhbV/vefTGE/jB+/V95/XGjqBKZgSaZNhMFT5j9/m/Tl+jfi/wBsJpjTQzL8Cy9WqV+aqEMwzUgCCDB71ut7cx54Jznyd5aklSsaSMYELolZ22g3nxjHnj8YrqjU3dxqJY31KNuXSwt1GIE4/mVgds9iCO8YMXBieRm2OPXXgnMbn/hjKatIytEsB9Vo1v1gQFBEG3LHOL+y2RpFQuWWWghjTWAT9medpNtiLzOMo/tFmKuly2oyO8YmbnpP9xgjMe1GYKlWfUqggKwEX38fXwxP1C4HmLnJ5HK69D1KdNGQ6n1RI5pc7kgcsCZr2SXSlSk4qq0sdMapESCOojw2GMjWr6jAgmJmD/bBnC+MsjQKzIdJBgxaLiD1FoxKmnyic1mjy3yRtVGgstIjvMHQX6HutBH7OHcW+SDMMymmaDaKaoskr9UR028MWnsv7T0hFDMDtA72csftWve+2+49MeiZXN0v8NX1FR97UY8+eOuDTRXJ43X+SbOGsappUWuCBrk2AFxty2xX8S+TbMAj/wDEzAKq6g55ACLP8Yx6rxX2i7OuwLWQwFDgDrcFSZPmMQn20PQfi/8AnFSS80FM8/bglZMqlPsKlNwzsRpZomB47gYgy1SvRGk91T1QzPnIvja5/wCUDs6dUlir6D2QHeOrr9WPfiu9gPbatm6lYZsqaSKCNdNRJJOxgSbYyabe0gVXuZ2jVdiqU0FTswLANqsBex2v0xLlqpWpL020ENqE3kgj0xquKe02VD/RrpO2oQBfw23xlcuaYrDtG7SkGuAPrC9p8cZPGUXWYqSi91sdzucUqCEaSSR4XPKcQ0OJEQQdLBSBr/Tp64NzOSyBjsqdek42Paa1A5jSTB5mTcYn4SmXph1dxVDXBZIjwmT+WNsPHWb1NNGTvsZ7g+cZP8XMZdT3j3qyrc7eHni+z+Zp1WmlmsvZQoiulzG31t7YqalOgrNpSRvJv7pxT53hVGowMszXOkaRHKNsXL/ThXs2JPbc2HzOqQDrBkzAbUPesjEXzKv91sZOrwwCNDsqQLzJ8TpFz0gYZ/Cj/Mv+Bv1x1R05K1L9EKV/05VzbAArUludhH7nA1QkzpGqLmx/qcSVcvSPdS0xe5Ije1oHjhld1XSKYAEX31H/ALieY5RjxE7QrOpxFgo3F5jbA751iCRMi89D5YgbMQJ3AO8SD0HQYlyVE6r95Yk6SAT0MHa9sXkS3NErGPmTbfqbRjiZtwxe07H+2LGtkyzETD76DYnp1Bw05NUEPux5HwN+m8C8YFJFVQbS4+ZDOAxFyYgjqLeQ2wWnyh0khkdgeUBrfHHMhw5FS6BiB3iRMTYAMdpjENXK0yTqo0yBHe0CY6SB/fEwxYrlM01XECz/ALW0KpLfSayQxaJuNrGRiKj7R1alVaSVC7MYGoaPHcW+GD6qUypUopSLKAADYdOfOcRNlaZKslNFcfaIMj8vXljozxl1R+SHiphTVs0sg0axJH2SrA+s4Hfi1VbNRrrbSJYLfrdvPDqucqh4Mzy0mBHpg/McQ7VBTqU1e8nUJ8hF4PjbAlh+KDVRSrQaoTNN11cy6n3QTGJqnD6haVcKpNkgmCIG88/1w98jRE6TUp8+5U1AejHEdGhUedGaWBt2lPSSehJj4DGuRPdUaxnhvlDa3D68hVqAwTqseRO0HYCPjgykK4Q90kgXgHbwHljiPnKf1qNOqv3qTD+lj8MI+1SKYqo9Ixp7ykeYHUYxnhy+34BqD4Ba3E+wQawU1AwGAkxHn4RiOh7QqyyTqJmBItHONh674uaPE8tVVhKvqEHUk8weY3MAe/D04dlgD9EhabHSI5+fP88ZVCPUnZGmUi+0VIAA9nt4d3w88T/xFf5dv9Nv0xdIqQZC8raQCbjbyA38MFfx4/eP4sRqYa7MWmigqIIK9n9UQp1QQCecCT/fFbQyJNTS9xuSpnGrfKikBqNMDciC3e5SLzF+UYkzDKwUMZJvpKEjwMTIxkptIxoqfmVPsuy0yYCkMp25Gwv+9sOo0iryqTJus2ttPQbWsMWaZ+mh0MTPggF+V7EDFfxDjPQntFaBpMSOc9RviY2+42yTNcLNQB6i6dIEsrCNzb85wBmMhRZiVYhiZ3LD1kdeQxJxHjQKpqcd4wUEyF/L13xWLnWV9CqjKDqVtNxfmZiQcbKL7BZphnQlPSxJMXJUSwna5te0QMBtmBWJ7NDIjV0j8tsMqHtFGpNgTDtYk7G02HjiuqZ+nSUDvEwJKHp52v4YlRv8ibLD5g2sb2u03C89xtgk5BlUN9YsCTFwNumx5QMCpm6bDWpYqSspquepYdMGUM385bQKiJpXUFkgGLXgR03w92qFQHlyO8DKQJBAJjw3mfHBdTJdxAsHVN+YtzPTl64D4nRAeF7sWbSoAO0w0yff+mFRpRYO0GJAF55bnn48h5YefLugo5VyZpmWKg+FyPMwRA5xOHNkSELkdxTuwgcojmZ/cRg2pW7NwXfSCsEKZHgINrzc/pgH+LEwKjkg2kC3Tbl0tiliWFEK00BOkMs31ISPWJGCqNWqJDntFg91lBPhJHxF8VmfzypUOlz5EGYtAHKf3zw4cRGk3kSJ2FzaPH0OOqLlWzHTJK2SyzsFfLqpInVSaI8wI/pgZeF0tX0Wbekx2WqIny1RI8QTiOrn++BIuRqZQSOhHTpPriOtnS4YEllMKw5m3KRI6euNYyk+o0WYsfm2dpXhKyjmhE+4gH4nHP4pmv5Zvh+uMjTzlSkfo3dOgDG3uMYL/wCJc1/n1Ph+mLeDhvlF5ma+jXKOG+sQZE8sIcTYOKwsxPLbfpz9ccwseJ7GCKxuJlq2oqrXvqvO256+ODc7mQpCqoC1BJBvBuN4n0wsLGzSEwN+GrKzBBZeV+Riel4wfTpGqQ2rSGDBUH1UCwLCYv1jHcLDbYyv4vk/mxREZu93idp8LcsBJxBnRabAEA7xfrvjmFjVraxMmWnAGmxPPmMG5fKJ2EFQWddWr1PLnthYWMreVv3JXA2g5QBG7yEju7R5HkcXNCtKFogLsJ25m5918LCxEluio8AuZo617WY7wGn474Fz9MqmpSRyg3FzBses4WFh4fUkOPJm+LZ1tQUksEiJ32kX3MYFqZk2iBA9/MnzOOYWPWgvSjYY2abrHlhUAWYLJEmJ6eOFhY1SCzcZ32UoVSvdKM27IfyMjEX/AC2H8w34B+uFhYQI/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jpeg;base64,/9j/4AAQSkZJRgABAQAAAQABAAD/2wCEAAkGBhQRERUSExQWFRQVFyEYGRcYGB0dGxoeJCIYHx0bIxseHSgfHx4jHyAeHy8gJCcqLCwwHR8xNTAqNSYrLCoBCQoKDgwOGg8PGiocHCQpKSkpLCktKSwsKSksLCwpKSkpKSwsLCk1KSwpLCksKSkpLCwsKiwsKSwsLCwpLCksLP/AABEIAFUAmQMBIgACEQEDEQH/xAAbAAABBQEBAAAAAAAAAAAAAAAEAAIDBQYBB//EAEEQAAIBAgQDBQMKBAQHAQAAAAECEQMhAAQSMQVBURMiYXGBBpGhBxQjMkJSksHR8BVUsfEzU5PhFhdjcqLS4iT/xAAZAQADAQEBAAAAAAAAAAAAAAAAAQIDBAX/xAAoEQACAgAFAwMFAQAAAAAAAAAAAQIRAxITITEyQVEiYZEUUnGh8QT/2gAMAwEAAhEDEQA/APXMxnFCsDqBjmp5+mKzj3FQw0oxkhxOwkqQLkWHjiBa5dSoqAkqJcqRO/jgtanKVIHKfPw54kZSZ3hlGqymlVRWIvtsBzUG33eR84xVVPYWq7ag1OGBY97bryxrE4gGdlCqxBk7RJ2vF4wFkqDVBULppVTawBPM850xbqTPhhUANwjgdCixTT2rGDYagBzA8bb+cRi5Xh9FtA7HcajAjrEwYF/6YFo8KRWFQlhNgBYAHwB323xLTqMO9pcSfvEeVtMf3w0B3OcEorDw6EWBDNa4nnG2H5fh2lZFeopNzJBj3jkIHpiLNuWSCXiQblTsZ5gcxiRM8xEhp33C39zTgEdK1l1Ba6GII1U9wfEN1nEWdXMsUMUXVXDGCyzyG42m+HNmxIkLq+qbG+0dZNo9cSnO90iAvgS0R+EflgAhzecrgEtREpDyrg7TPIbiRgPMZ+s6sFBpam+tpZzsNtIAwfRz+qdTAfZMFep6npf1xHlCOzIqAzJi8iJsbGL2Pr4YAMmuT1u4GYWnUVye/qJGxjcabEeNsG8O4Q6ks/zfMAgGAVDTf7wxdfP0RXZQWAqEjSpnYAzbpOJEz9BtKsqXFtSgE7dYwhlW/ChTprVZOz74kI5spBEypAG/wxecMywVQQ7sCoEM0geU3wG3DqD1OyKABpbfcRtZuvwjD8xwYJ3keoo594nyN5ty8N+WGIOzLBWR+U6T5Nt/5Ae/FdU4dRqtRWpSR/o2Y6kBn/DG8eOE2VZ0K9u4n7yqYvvIjmN8MFCstRAGpvppEXDC2pByJvbABDW4BSXWq9pT0iVCVXQAG0aQ2kgGbRzGJv4H/wBet/qL/wCmOVkzBMlKcAEDQ17xIOryB9MSfPMz/lfFMOwBeH0DSDQT3iJnl8b4MNJzcmT4zAN+m/r1x4h/zPzcJ9JTMHvfR+I2v0nD3+VTOyYalEmJpmY5bPiE0W4M9qNVUBqHSLQTbyFyP3OEmaEAHYz5Een7vjxbOfKhmampdNI0j9lkM8puHgX6YnyHynZksg0UQAQNyLerXth5kLIz2Vc1T3kQLWBPL9+7EgzaxpJgkRM2n1PI8vDHlmT9t8ybVaaI07K07Rc+H6jrgzMfKdUp6fo6XefRGkkydIFibXMmfDGerG6EekJxHdSYvvrsfEb4Zkq5grqAuSPtWnxGPI0+V6oyiq1FCabDTHdFwdwJB2xaVvlddalIFCva00qEjTChgTFxNoN/HGoUek1svq38h3BBjntbEAy9RFvLgH6wUyL7QD05489zPyytSqGmVrctmSLgHmJ54jq/K6qxJzEsgezLEMJFo3wBR6FTC5hqhUCRY3MzEX1THng6nw9iqhk2AMysyOW1x+uMDw7jtJ6YrK7UgXZSSRJgKT4c5w08eqsSRVd0Ab6rDvH7JkRA64QrN/k8iGUxA779PvEcoxwcFMiGWwuSTJB5b/uBjDcK40roJNVSxLEXggmRDdYIODqXFUI7rVJ8/O3XDCzTtklDQzwQPA29RiVeFKRaoPwj8oxj0z9MuS4IG1zcmec/0xPT4hSkKVm0jbywAaKrwlQRFcLp2FwPi2K+lUHbuhqCVQQS7KDJbntiiepRLyoLCD3IECMSpQQ5kux7nYhQg8dN/QSPXABdcYqClT1QTCyCKhbV/vefTGE/jB+/V95/XGjqBKZgSaZNhMFT5j9/m/Tl+jfi/wBsJpjTQzL8Cy9WqV+aqEMwzUgCCDB71ut7cx54Jznyd5aklSsaSMYELolZ22g3nxjHnj8YrqjU3dxqJY31KNuXSwt1GIE4/mVgds9iCO8YMXBieRm2OPXXgnMbn/hjKatIytEsB9Vo1v1gQFBEG3LHOL+y2RpFQuWWWghjTWAT9medpNtiLzOMo/tFmKuly2oyO8YmbnpP9xgjMe1GYKlWfUqggKwEX38fXwxP1C4HmLnJ5HK69D1KdNGQ6n1RI5pc7kgcsCZr2SXSlSk4qq0sdMapESCOojw2GMjWr6jAgmJmD/bBnC+MsjQKzIdJBgxaLiD1FoxKmnyic1mjy3yRtVGgstIjvMHQX6HutBH7OHcW+SDMMymmaDaKaoskr9UR028MWnsv7T0hFDMDtA72csftWve+2+49MeiZXN0v8NX1FR97UY8+eOuDTRXJ43X+SbOGsappUWuCBrk2AFxty2xX8S+TbMAj/wDEzAKq6g55ACLP8Yx6rxX2i7OuwLWQwFDgDrcFSZPmMQn20PQfi/8AnFSS80FM8/bglZMqlPsKlNwzsRpZomB47gYgy1SvRGk91T1QzPnIvja5/wCUDs6dUlir6D2QHeOrr9WPfiu9gPbatm6lYZsqaSKCNdNRJJOxgSbYyabe0gVXuZ2jVdiqU0FTswLANqsBex2v0xLlqpWpL020ENqE3kgj0xquKe02VD/RrpO2oQBfw23xlcuaYrDtG7SkGuAPrC9p8cZPGUXWYqSi91sdzucUqCEaSSR4XPKcQ0OJEQQdLBSBr/Tp64NzOSyBjsqdek42Paa1A5jSTB5mTcYn4SmXph1dxVDXBZIjwmT+WNsPHWb1NNGTvsZ7g+cZP8XMZdT3j3qyrc7eHni+z+Zp1WmlmsvZQoiulzG31t7YqalOgrNpSRvJv7pxT53hVGowMszXOkaRHKNsXL/ThXs2JPbc2HzOqQDrBkzAbUPesjEXzKv91sZOrwwCNDsqQLzJ8TpFz0gYZ/Cj/Mv+Bv1x1R05K1L9EKV/05VzbAArUludhH7nA1QkzpGqLmx/qcSVcvSPdS0xe5Ije1oHjhld1XSKYAEX31H/ALieY5RjxE7QrOpxFgo3F5jbA751iCRMi89D5YgbMQJ3AO8SD0HQYlyVE6r95Yk6SAT0MHa9sXkS3NErGPmTbfqbRjiZtwxe07H+2LGtkyzETD76DYnp1Bw05NUEPux5HwN+m8C8YFJFVQbS4+ZDOAxFyYgjqLeQ2wWnyh0khkdgeUBrfHHMhw5FS6BiB3iRMTYAMdpjENXK0yTqo0yBHe0CY6SB/fEwxYrlM01XECz/ALW0KpLfSayQxaJuNrGRiKj7R1alVaSVC7MYGoaPHcW+GD6qUypUopSLKAADYdOfOcRNlaZKslNFcfaIMj8vXljozxl1R+SHiphTVs0sg0axJH2SrA+s4Hfi1VbNRrrbSJYLfrdvPDqucqh4Mzy0mBHpg/McQ7VBTqU1e8nUJ8hF4PjbAlh+KDVRSrQaoTNN11cy6n3QTGJqnD6haVcKpNkgmCIG88/1w98jRE6TUp8+5U1AejHEdGhUedGaWBt2lPSSehJj4DGuRPdUaxnhvlDa3D68hVqAwTqseRO0HYCPjgykK4Q90kgXgHbwHljiPnKf1qNOqv3qTD+lj8MI+1SKYqo9Ixp7ykeYHUYxnhy+34BqD4Ba3E+wQawU1AwGAkxHn4RiOh7QqyyTqJmBItHONh674uaPE8tVVhKvqEHUk8weY3MAe/D04dlgD9EhabHSI5+fP88ZVCPUnZGmUi+0VIAA9nt4d3w88T/xFf5dv9Nv0xdIqQZC8raQCbjbyA38MFfx4/eP4sRqYa7MWmigqIIK9n9UQp1QQCecCT/fFbQyJNTS9xuSpnGrfKikBqNMDciC3e5SLzF+UYkzDKwUMZJvpKEjwMTIxkptIxoqfmVPsuy0yYCkMp25Gwv+9sOo0iryqTJus2ttPQbWsMWaZ+mh0MTPggF+V7EDFfxDjPQntFaBpMSOc9RviY2+42yTNcLNQB6i6dIEsrCNzb85wBmMhRZiVYhiZ3LD1kdeQxJxHjQKpqcd4wUEyF/L13xWLnWV9CqjKDqVtNxfmZiQcbKL7BZphnQlPSxJMXJUSwna5te0QMBtmBWJ7NDIjV0j8tsMqHtFGpNgTDtYk7G02HjiuqZ+nSUDvEwJKHp52v4YlRv8ibLD5g2sb2u03C89xtgk5BlUN9YsCTFwNumx5QMCpm6bDWpYqSspquepYdMGUM385bQKiJpXUFkgGLXgR03w92qFQHlyO8DKQJBAJjw3mfHBdTJdxAsHVN+YtzPTl64D4nRAeF7sWbSoAO0w0yff+mFRpRYO0GJAF55bnn48h5YefLugo5VyZpmWKg+FyPMwRA5xOHNkSELkdxTuwgcojmZ/cRg2pW7NwXfSCsEKZHgINrzc/pgH+LEwKjkg2kC3Tbl0tiliWFEK00BOkMs31ISPWJGCqNWqJDntFg91lBPhJHxF8VmfzypUOlz5EGYtAHKf3zw4cRGk3kSJ2FzaPH0OOqLlWzHTJK2SyzsFfLqpInVSaI8wI/pgZeF0tX0Wbekx2WqIny1RI8QTiOrn++BIuRqZQSOhHTpPriOtnS4YEllMKw5m3KRI6euNYyk+o0WYsfm2dpXhKyjmhE+4gH4nHP4pmv5Zvh+uMjTzlSkfo3dOgDG3uMYL/wCJc1/n1Ph+mLeDhvlF5ma+jXKOG+sQZE8sIcTYOKwsxPLbfpz9ccwseJ7GCKxuJlq2oqrXvqvO256+ODc7mQpCqoC1BJBvBuN4n0wsLGzSEwN+GrKzBBZeV+Riel4wfTpGqQ2rSGDBUH1UCwLCYv1jHcLDbYyv4vk/mxREZu93idp8LcsBJxBnRabAEA7xfrvjmFjVraxMmWnAGmxPPmMG5fKJ2EFQWddWr1PLnthYWMreVv3JXA2g5QBG7yEju7R5HkcXNCtKFogLsJ25m5918LCxEluio8AuZo617WY7wGn474Fz9MqmpSRyg3FzBses4WFh4fUkOPJm+LZ1tQUksEiJ32kX3MYFqZk2iBA9/MnzOOYWPWgvSjYY2abrHlhUAWYLJEmJ6eOFhY1SCzcZ32UoVSvdKM27IfyMjEX/AC2H8w34B+uFhYQI/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data:image/jpeg;base64,/9j/4AAQSkZJRgABAQAAAQABAAD/2wCEAAkGBhQRERUSExQWFRQVFyEYGRcYGB0dGxoeJCIYHx0bIxseHSgfHx4jHyAeHy8gJCcqLCwwHR8xNTAqNSYrLCoBCQoKDgwOGg8PGiocHCQpKSkpLCktKSwsKSksLCwpKSkpKSwsLCk1KSwpLCksKSkpLCwsKiwsKSwsLCwpLCksLP/AABEIAFUAmQMBIgACEQEDEQH/xAAbAAABBQEBAAAAAAAAAAAAAAAEAAIDBQYBB//EAEEQAAIBAgQDBQMKBAQHAQAAAAECEQMhAAQSMQVBURMiYXGBBpGhBxQjMkJSksHR8BVUsfEzU5PhFhdjcqLS4iT/xAAZAQADAQEBAAAAAAAAAAAAAAAAAQIDBAX/xAAoEQACAgAFAwMFAQAAAAAAAAAAAQIRAxITITEyQVEiYZEUUnGh8QT/2gAMAwEAAhEDEQA/APXMxnFCsDqBjmp5+mKzj3FQw0oxkhxOwkqQLkWHjiBa5dSoqAkqJcqRO/jgtanKVIHKfPw54kZSZ3hlGqymlVRWIvtsBzUG33eR84xVVPYWq7ag1OGBY97bryxrE4gGdlCqxBk7RJ2vF4wFkqDVBULppVTawBPM850xbqTPhhUANwjgdCixTT2rGDYagBzA8bb+cRi5Xh9FtA7HcajAjrEwYF/6YFo8KRWFQlhNgBYAHwB323xLTqMO9pcSfvEeVtMf3w0B3OcEorDw6EWBDNa4nnG2H5fh2lZFeopNzJBj3jkIHpiLNuWSCXiQblTsZ5gcxiRM8xEhp33C39zTgEdK1l1Ba6GII1U9wfEN1nEWdXMsUMUXVXDGCyzyG42m+HNmxIkLq+qbG+0dZNo9cSnO90iAvgS0R+EflgAhzecrgEtREpDyrg7TPIbiRgPMZ+s6sFBpam+tpZzsNtIAwfRz+qdTAfZMFep6npf1xHlCOzIqAzJi8iJsbGL2Pr4YAMmuT1u4GYWnUVye/qJGxjcabEeNsG8O4Q6ks/zfMAgGAVDTf7wxdfP0RXZQWAqEjSpnYAzbpOJEz9BtKsqXFtSgE7dYwhlW/ChTprVZOz74kI5spBEypAG/wxecMywVQQ7sCoEM0geU3wG3DqD1OyKABpbfcRtZuvwjD8xwYJ3keoo594nyN5ty8N+WGIOzLBWR+U6T5Nt/5Ae/FdU4dRqtRWpSR/o2Y6kBn/DG8eOE2VZ0K9u4n7yqYvvIjmN8MFCstRAGpvppEXDC2pByJvbABDW4BSXWq9pT0iVCVXQAG0aQ2kgGbRzGJv4H/wBet/qL/wCmOVkzBMlKcAEDQ17xIOryB9MSfPMz/lfFMOwBeH0DSDQT3iJnl8b4MNJzcmT4zAN+m/r1x4h/zPzcJ9JTMHvfR+I2v0nD3+VTOyYalEmJpmY5bPiE0W4M9qNVUBqHSLQTbyFyP3OEmaEAHYz5Een7vjxbOfKhmampdNI0j9lkM8puHgX6YnyHynZksg0UQAQNyLerXth5kLIz2Vc1T3kQLWBPL9+7EgzaxpJgkRM2n1PI8vDHlmT9t8ybVaaI07K07Rc+H6jrgzMfKdUp6fo6XefRGkkydIFibXMmfDGerG6EekJxHdSYvvrsfEb4Zkq5grqAuSPtWnxGPI0+V6oyiq1FCabDTHdFwdwJB2xaVvlddalIFCva00qEjTChgTFxNoN/HGoUek1svq38h3BBjntbEAy9RFvLgH6wUyL7QD05489zPyytSqGmVrctmSLgHmJ54jq/K6qxJzEsgezLEMJFo3wBR6FTC5hqhUCRY3MzEX1THng6nw9iqhk2AMysyOW1x+uMDw7jtJ6YrK7UgXZSSRJgKT4c5w08eqsSRVd0Ab6rDvH7JkRA64QrN/k8iGUxA779PvEcoxwcFMiGWwuSTJB5b/uBjDcK40roJNVSxLEXggmRDdYIODqXFUI7rVJ8/O3XDCzTtklDQzwQPA29RiVeFKRaoPwj8oxj0z9MuS4IG1zcmec/0xPT4hSkKVm0jbywAaKrwlQRFcLp2FwPi2K+lUHbuhqCVQQS7KDJbntiiepRLyoLCD3IECMSpQQ5kux7nYhQg8dN/QSPXABdcYqClT1QTCyCKhbV/vefTGE/jB+/V95/XGjqBKZgSaZNhMFT5j9/m/Tl+jfi/wBsJpjTQzL8Cy9WqV+aqEMwzUgCCDB71ut7cx54Jznyd5aklSsaSMYELolZ22g3nxjHnj8YrqjU3dxqJY31KNuXSwt1GIE4/mVgds9iCO8YMXBieRm2OPXXgnMbn/hjKatIytEsB9Vo1v1gQFBEG3LHOL+y2RpFQuWWWghjTWAT9medpNtiLzOMo/tFmKuly2oyO8YmbnpP9xgjMe1GYKlWfUqggKwEX38fXwxP1C4HmLnJ5HK69D1KdNGQ6n1RI5pc7kgcsCZr2SXSlSk4qq0sdMapESCOojw2GMjWr6jAgmJmD/bBnC+MsjQKzIdJBgxaLiD1FoxKmnyic1mjy3yRtVGgstIjvMHQX6HutBH7OHcW+SDMMymmaDaKaoskr9UR028MWnsv7T0hFDMDtA72csftWve+2+49MeiZXN0v8NX1FR97UY8+eOuDTRXJ43X+SbOGsappUWuCBrk2AFxty2xX8S+TbMAj/wDEzAKq6g55ACLP8Yx6rxX2i7OuwLWQwFDgDrcFSZPmMQn20PQfi/8AnFSS80FM8/bglZMqlPsKlNwzsRpZomB47gYgy1SvRGk91T1QzPnIvja5/wCUDs6dUlir6D2QHeOrr9WPfiu9gPbatm6lYZsqaSKCNdNRJJOxgSbYyabe0gVXuZ2jVdiqU0FTswLANqsBex2v0xLlqpWpL020ENqE3kgj0xquKe02VD/RrpO2oQBfw23xlcuaYrDtG7SkGuAPrC9p8cZPGUXWYqSi91sdzucUqCEaSSR4XPKcQ0OJEQQdLBSBr/Tp64NzOSyBjsqdek42Paa1A5jSTB5mTcYn4SmXph1dxVDXBZIjwmT+WNsPHWb1NNGTvsZ7g+cZP8XMZdT3j3qyrc7eHni+z+Zp1WmlmsvZQoiulzG31t7YqalOgrNpSRvJv7pxT53hVGowMszXOkaRHKNsXL/ThXs2JPbc2HzOqQDrBkzAbUPesjEXzKv91sZOrwwCNDsqQLzJ8TpFz0gYZ/Cj/Mv+Bv1x1R05K1L9EKV/05VzbAArUludhH7nA1QkzpGqLmx/qcSVcvSPdS0xe5Ije1oHjhld1XSKYAEX31H/ALieY5RjxE7QrOpxFgo3F5jbA751iCRMi89D5YgbMQJ3AO8SD0HQYlyVE6r95Yk6SAT0MHa9sXkS3NErGPmTbfqbRjiZtwxe07H+2LGtkyzETD76DYnp1Bw05NUEPux5HwN+m8C8YFJFVQbS4+ZDOAxFyYgjqLeQ2wWnyh0khkdgeUBrfHHMhw5FS6BiB3iRMTYAMdpjENXK0yTqo0yBHe0CY6SB/fEwxYrlM01XECz/ALW0KpLfSayQxaJuNrGRiKj7R1alVaSVC7MYGoaPHcW+GD6qUypUopSLKAADYdOfOcRNlaZKslNFcfaIMj8vXljozxl1R+SHiphTVs0sg0axJH2SrA+s4Hfi1VbNRrrbSJYLfrdvPDqucqh4Mzy0mBHpg/McQ7VBTqU1e8nUJ8hF4PjbAlh+KDVRSrQaoTNN11cy6n3QTGJqnD6haVcKpNkgmCIG88/1w98jRE6TUp8+5U1AejHEdGhUedGaWBt2lPSSehJj4DGuRPdUaxnhvlDa3D68hVqAwTqseRO0HYCPjgykK4Q90kgXgHbwHljiPnKf1qNOqv3qTD+lj8MI+1SKYqo9Ixp7ykeYHUYxnhy+34BqD4Ba3E+wQawU1AwGAkxHn4RiOh7QqyyTqJmBItHONh674uaPE8tVVhKvqEHUk8weY3MAe/D04dlgD9EhabHSI5+fP88ZVCPUnZGmUi+0VIAA9nt4d3w88T/xFf5dv9Nv0xdIqQZC8raQCbjbyA38MFfx4/eP4sRqYa7MWmigqIIK9n9UQp1QQCecCT/fFbQyJNTS9xuSpnGrfKikBqNMDciC3e5SLzF+UYkzDKwUMZJvpKEjwMTIxkptIxoqfmVPsuy0yYCkMp25Gwv+9sOo0iryqTJus2ttPQbWsMWaZ+mh0MTPggF+V7EDFfxDjPQntFaBpMSOc9RviY2+42yTNcLNQB6i6dIEsrCNzb85wBmMhRZiVYhiZ3LD1kdeQxJxHjQKpqcd4wUEyF/L13xWLnWV9CqjKDqVtNxfmZiQcbKL7BZphnQlPSxJMXJUSwna5te0QMBtmBWJ7NDIjV0j8tsMqHtFGpNgTDtYk7G02HjiuqZ+nSUDvEwJKHp52v4YlRv8ibLD5g2sb2u03C89xtgk5BlUN9YsCTFwNumx5QMCpm6bDWpYqSspquepYdMGUM385bQKiJpXUFkgGLXgR03w92qFQHlyO8DKQJBAJjw3mfHBdTJdxAsHVN+YtzPTl64D4nRAeF7sWbSoAO0w0yff+mFRpRYO0GJAF55bnn48h5YefLugo5VyZpmWKg+FyPMwRA5xOHNkSELkdxTuwgcojmZ/cRg2pW7NwXfSCsEKZHgINrzc/pgH+LEwKjkg2kC3Tbl0tiliWFEK00BOkMs31ISPWJGCqNWqJDntFg91lBPhJHxF8VmfzypUOlz5EGYtAHKf3zw4cRGk3kSJ2FzaPH0OOqLlWzHTJK2SyzsFfLqpInVSaI8wI/pgZeF0tX0Wbekx2WqIny1RI8QTiOrn++BIuRqZQSOhHTpPriOtnS4YEllMKw5m3KRI6euNYyk+o0WYsfm2dpXhKyjmhE+4gH4nHP4pmv5Zvh+uMjTzlSkfo3dOgDG3uMYL/wCJc1/n1Ph+mLeDhvlF5ma+jXKOG+sQZE8sIcTYOKwsxPLbfpz9ccwseJ7GCKxuJlq2oqrXvqvO256+ODc7mQpCqoC1BJBvBuN4n0wsLGzSEwN+GrKzBBZeV+Riel4wfTpGqQ2rSGDBUH1UCwLCYv1jHcLDbYyv4vk/mxREZu93idp8LcsBJxBnRabAEA7xfrvjmFjVraxMmWnAGmxPPmMG5fKJ2EFQWddWr1PLnthYWMreVv3JXA2g5QBG7yEju7R5HkcXNCtKFogLsJ25m5918LCxEluio8AuZo617WY7wGn474Fz9MqmpSRyg3FzBses4WFh4fUkOPJm+LZ1tQUksEiJ32kX3MYFqZk2iBA9/MnzOOYWPWgvSjYY2abrHlhUAWYLJEmJ6eOFhY1SCzcZ32UoVSvdKM27IfyMjEX/AC2H8w34B+uFhYQI/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0" name="Picture 8" descr="http://seedstock.com/wp-content/uploads/2012/09/joel-townsend-greater-growth-aquaponics.jpg"/>
          <p:cNvPicPr>
            <a:picLocks noChangeAspect="1" noChangeArrowheads="1"/>
          </p:cNvPicPr>
          <p:nvPr/>
        </p:nvPicPr>
        <p:blipFill>
          <a:blip r:embed="rId2"/>
          <a:srcRect/>
          <a:stretch>
            <a:fillRect/>
          </a:stretch>
        </p:blipFill>
        <p:spPr bwMode="auto">
          <a:xfrm>
            <a:off x="1143000" y="1295400"/>
            <a:ext cx="2430299" cy="3657600"/>
          </a:xfrm>
          <a:prstGeom prst="rect">
            <a:avLst/>
          </a:prstGeom>
          <a:noFill/>
        </p:spPr>
      </p:pic>
      <p:pic>
        <p:nvPicPr>
          <p:cNvPr id="3082" name="Picture 10" descr="https://sphotos-b.xx.fbcdn.net/hphotos-ash4/p206x206/398774_10151686868390508_363764519_n.jpg"/>
          <p:cNvPicPr>
            <a:picLocks noChangeAspect="1" noChangeArrowheads="1"/>
          </p:cNvPicPr>
          <p:nvPr/>
        </p:nvPicPr>
        <p:blipFill>
          <a:blip r:embed="rId3"/>
          <a:srcRect/>
          <a:stretch>
            <a:fillRect/>
          </a:stretch>
        </p:blipFill>
        <p:spPr bwMode="auto">
          <a:xfrm>
            <a:off x="3657600" y="3886200"/>
            <a:ext cx="3662039" cy="2743200"/>
          </a:xfrm>
          <a:prstGeom prst="rect">
            <a:avLst/>
          </a:prstGeom>
          <a:noFill/>
        </p:spPr>
      </p:pic>
      <p:pic>
        <p:nvPicPr>
          <p:cNvPr id="3084" name="Picture 12" descr="https://fbcdn-sphotos-f-a.akamaihd.net/hphotos-ak-ash3/p206x206/528805_10151686869095508_1620313188_n.jpg"/>
          <p:cNvPicPr>
            <a:picLocks noChangeAspect="1" noChangeArrowheads="1"/>
          </p:cNvPicPr>
          <p:nvPr/>
        </p:nvPicPr>
        <p:blipFill>
          <a:blip r:embed="rId4"/>
          <a:srcRect/>
          <a:stretch>
            <a:fillRect/>
          </a:stretch>
        </p:blipFill>
        <p:spPr bwMode="auto">
          <a:xfrm>
            <a:off x="4495800" y="1143000"/>
            <a:ext cx="3662039" cy="27432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4098" name="Picture 2" descr="Larisa Brass/Business Journal&#10;Kurt Sizemore, Greater Growth's first employee, helps prepare bok choi for market. The Lenoir City company grows a variety of greens using an organic cultivation technique known as aquaponics.&#10;"/>
          <p:cNvPicPr>
            <a:picLocks noChangeAspect="1" noChangeArrowheads="1"/>
          </p:cNvPicPr>
          <p:nvPr/>
        </p:nvPicPr>
        <p:blipFill>
          <a:blip r:embed="rId2"/>
          <a:srcRect/>
          <a:stretch>
            <a:fillRect/>
          </a:stretch>
        </p:blipFill>
        <p:spPr bwMode="auto">
          <a:xfrm>
            <a:off x="1676400" y="1676400"/>
            <a:ext cx="5781675" cy="38576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Eudora 7.1\Attachments\gg011_11.JPG"/>
          <p:cNvPicPr>
            <a:picLocks noChangeAspect="1" noChangeArrowheads="1"/>
          </p:cNvPicPr>
          <p:nvPr/>
        </p:nvPicPr>
        <p:blipFill>
          <a:blip r:embed="rId2"/>
          <a:srcRect/>
          <a:stretch>
            <a:fillRect/>
          </a:stretch>
        </p:blipFill>
        <p:spPr bwMode="auto">
          <a:xfrm>
            <a:off x="685800" y="1295400"/>
            <a:ext cx="7929447" cy="5257800"/>
          </a:xfrm>
          <a:prstGeom prst="rect">
            <a:avLst/>
          </a:prstGeom>
          <a:noFill/>
        </p:spPr>
      </p:pic>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43010" name="Picture 2" descr="C:\Eudora 7.1\Attachments\gg012_12.JPG"/>
          <p:cNvPicPr>
            <a:picLocks noChangeAspect="1" noChangeArrowheads="1"/>
          </p:cNvPicPr>
          <p:nvPr/>
        </p:nvPicPr>
        <p:blipFill>
          <a:blip r:embed="rId2"/>
          <a:srcRect/>
          <a:stretch>
            <a:fillRect/>
          </a:stretch>
        </p:blipFill>
        <p:spPr bwMode="auto">
          <a:xfrm>
            <a:off x="609600" y="1371600"/>
            <a:ext cx="7929447" cy="52578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44034" name="Picture 2" descr="C:\Eudora 7.1\Attachments\gg008_8.JPG"/>
          <p:cNvPicPr>
            <a:picLocks noChangeAspect="1" noChangeArrowheads="1"/>
          </p:cNvPicPr>
          <p:nvPr/>
        </p:nvPicPr>
        <p:blipFill>
          <a:blip r:embed="rId2"/>
          <a:srcRect/>
          <a:stretch>
            <a:fillRect/>
          </a:stretch>
        </p:blipFill>
        <p:spPr bwMode="auto">
          <a:xfrm>
            <a:off x="0" y="397431"/>
            <a:ext cx="9144000" cy="6063137"/>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45058" name="Picture 2" descr="C:\Eudora 7.1\Attachments\gg005.JPG"/>
          <p:cNvPicPr>
            <a:picLocks noChangeAspect="1" noChangeArrowheads="1"/>
          </p:cNvPicPr>
          <p:nvPr/>
        </p:nvPicPr>
        <p:blipFill>
          <a:blip r:embed="rId2"/>
          <a:srcRect/>
          <a:stretch>
            <a:fillRect/>
          </a:stretch>
        </p:blipFill>
        <p:spPr bwMode="auto">
          <a:xfrm>
            <a:off x="533400" y="1371600"/>
            <a:ext cx="7929447" cy="52578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46083" name="Picture 3" descr="C:\Eudora 7.1\Attachments\gg002_2.JPG"/>
          <p:cNvPicPr>
            <a:picLocks noChangeAspect="1" noChangeArrowheads="1"/>
          </p:cNvPicPr>
          <p:nvPr/>
        </p:nvPicPr>
        <p:blipFill>
          <a:blip r:embed="rId2"/>
          <a:srcRect/>
          <a:stretch>
            <a:fillRect/>
          </a:stretch>
        </p:blipFill>
        <p:spPr bwMode="auto">
          <a:xfrm>
            <a:off x="609600" y="1371600"/>
            <a:ext cx="7929447" cy="52578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Greater Growth, LLC</a:t>
            </a:r>
            <a:endParaRPr lang="en-US" sz="3200" dirty="0">
              <a:latin typeface="Verdana" pitchFamily="34" charset="0"/>
              <a:ea typeface="Verdana" pitchFamily="34" charset="0"/>
              <a:cs typeface="Verdana" pitchFamily="34" charset="0"/>
            </a:endParaRPr>
          </a:p>
        </p:txBody>
      </p:sp>
      <p:pic>
        <p:nvPicPr>
          <p:cNvPr id="47106" name="Picture 2" descr="C:\Eudora 7.1\Attachments\gg001_1.JPG"/>
          <p:cNvPicPr>
            <a:picLocks noChangeAspect="1" noChangeArrowheads="1"/>
          </p:cNvPicPr>
          <p:nvPr/>
        </p:nvPicPr>
        <p:blipFill>
          <a:blip r:embed="rId2"/>
          <a:srcRect/>
          <a:stretch>
            <a:fillRect/>
          </a:stretch>
        </p:blipFill>
        <p:spPr bwMode="auto">
          <a:xfrm>
            <a:off x="609600" y="1219200"/>
            <a:ext cx="7929447" cy="52578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a:bodyPr>
          <a:lstStyle/>
          <a:p>
            <a:pPr eaLnBrk="1" fontAlgn="auto" hangingPunct="1">
              <a:spcAft>
                <a:spcPts val="0"/>
              </a:spcAft>
              <a:defRPr/>
            </a:pPr>
            <a:r>
              <a:rPr lang="en-US" b="1" dirty="0" smtClean="0">
                <a:ea typeface="+mj-ea"/>
                <a:cs typeface="+mj-cs"/>
              </a:rPr>
              <a:t>Greater Growth’s 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lstStyle/>
          <a:p>
            <a:pPr algn="l" eaLnBrk="1" hangingPunct="1">
              <a:buFont typeface="Arial" pitchFamily="34" charset="0"/>
              <a:buChar char="•"/>
            </a:pPr>
            <a:r>
              <a:rPr lang="en-US" sz="2400" b="1" dirty="0" smtClean="0"/>
              <a:t>Started with a greenhouse that cost $1.4 million. Got organic certification. Had solar panels on the roof.</a:t>
            </a:r>
          </a:p>
          <a:p>
            <a:pPr algn="l" eaLnBrk="1" hangingPunct="1">
              <a:buFont typeface="Arial" pitchFamily="34" charset="0"/>
              <a:buChar char="•"/>
            </a:pPr>
            <a:r>
              <a:rPr lang="en-US" sz="2400" b="1" dirty="0" smtClean="0"/>
              <a:t>Held one “Commercial </a:t>
            </a:r>
            <a:r>
              <a:rPr lang="en-US" sz="2400" b="1" dirty="0" err="1" smtClean="0"/>
              <a:t>Aquaponics</a:t>
            </a:r>
            <a:r>
              <a:rPr lang="en-US" sz="2400" b="1" dirty="0" smtClean="0"/>
              <a:t>” course in June 2012 with UVI professor teaching</a:t>
            </a:r>
          </a:p>
          <a:p>
            <a:pPr algn="l" eaLnBrk="1" hangingPunct="1">
              <a:buFont typeface="Arial" pitchFamily="34" charset="0"/>
              <a:buChar char="•"/>
            </a:pPr>
            <a:r>
              <a:rPr lang="en-US" sz="2400" b="1" dirty="0" smtClean="0"/>
              <a:t>Foreclosed in October 2012.</a:t>
            </a:r>
          </a:p>
          <a:p>
            <a:pPr algn="l" eaLnBrk="1" hangingPunct="1">
              <a:buFont typeface="Arial" pitchFamily="34" charset="0"/>
              <a:buChar char="•"/>
            </a:pPr>
            <a:r>
              <a:rPr lang="en-US" sz="2400" b="1" dirty="0" smtClean="0"/>
              <a:t>Possible yearly gross: $72,000 to $144,000</a:t>
            </a:r>
          </a:p>
          <a:p>
            <a:pPr algn="l" eaLnBrk="1" hangingPunct="1">
              <a:buFont typeface="Arial" pitchFamily="34" charset="0"/>
              <a:buChar char="•"/>
            </a:pPr>
            <a:r>
              <a:rPr lang="en-US" sz="2400" b="1" dirty="0" smtClean="0"/>
              <a:t>Estimated yearly consumables and labor expenses: $60,000 to $96,000.</a:t>
            </a:r>
          </a:p>
          <a:p>
            <a:pPr algn="l" eaLnBrk="1" hangingPunct="1">
              <a:buFont typeface="Arial" pitchFamily="34" charset="0"/>
              <a:buChar char="•"/>
            </a:pPr>
            <a:r>
              <a:rPr lang="en-US" sz="2400" b="1" dirty="0" smtClean="0"/>
              <a:t>Estimated yearly debt service: $144,000 to $174,000</a:t>
            </a:r>
          </a:p>
          <a:p>
            <a:pPr algn="l" eaLnBrk="1" hangingPunct="1">
              <a:buFont typeface="Arial" pitchFamily="34" charset="0"/>
              <a:buChar char="•"/>
            </a:pPr>
            <a:r>
              <a:rPr lang="en-US" sz="2400" b="1" dirty="0" smtClean="0"/>
              <a:t>Is there ANY way this could be a success?</a:t>
            </a:r>
          </a:p>
          <a:p>
            <a:pPr algn="l" eaLnBrk="1" hangingPunct="1">
              <a:buFont typeface="Arial" pitchFamily="34" charset="0"/>
              <a:buChar char="•"/>
            </a:pPr>
            <a:r>
              <a:rPr lang="en-US" sz="2400" b="1" dirty="0" smtClean="0"/>
              <a:t>Yes! Buy it at the foreclosure auction for $200,000, then reconfigure rafts to Friendly design </a:t>
            </a:r>
            <a:r>
              <a:rPr lang="en-US" sz="2400" b="1" smtClean="0"/>
              <a:t>= 3 </a:t>
            </a:r>
            <a:r>
              <a:rPr lang="en-US" sz="2400" b="1" dirty="0" smtClean="0"/>
              <a:t>times as many plants, and one-sixth the expense.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SC_6604.jpg" descr="/Volumes/Other Stuff 1/MacBook iPhoto Library/Previews/2011/08/23/20110823-112621/DSC_6604.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87292" r="-87292"/>
          <a:stretch>
            <a:fillRect/>
          </a:stretch>
        </p:blipFill>
        <p:spPr>
          <a:xfrm>
            <a:off x="3231978" y="247238"/>
            <a:ext cx="8229600" cy="4525963"/>
          </a:xfrm>
          <a:effectLst>
            <a:softEdge rad="112500"/>
          </a:effectLst>
        </p:spPr>
      </p:pic>
      <p:pic>
        <p:nvPicPr>
          <p:cNvPr id="5" name="DSC_6605.JPG" descr="/Volumes/Other Stuff 1/MacBook iPhoto Library/Masters/2011/08/23/20110823-112621/DSC_6605.JPG"/>
          <p:cNvPicPr>
            <a:picLocks noChangeAspect="1"/>
          </p:cNvPicPr>
          <p:nvPr/>
        </p:nvPicPr>
        <p:blipFill rotWithShape="1">
          <a:blip r:embed="rId4" r:link="rId5" cstate="print">
            <a:extLst>
              <a:ext uri="{28A0092B-C50C-407E-A947-70E740481C1C}">
                <a14:useLocalDpi xmlns:a14="http://schemas.microsoft.com/office/drawing/2010/main" xmlns="" val="0"/>
              </a:ext>
            </a:extLst>
          </a:blip>
          <a:srcRect l="13063" r="9376"/>
          <a:stretch/>
        </p:blipFill>
        <p:spPr>
          <a:xfrm>
            <a:off x="207074" y="58774"/>
            <a:ext cx="5245850" cy="4479725"/>
          </a:xfrm>
          <a:prstGeom prst="rect">
            <a:avLst/>
          </a:prstGeom>
          <a:ln>
            <a:noFill/>
          </a:ln>
          <a:effectLst>
            <a:softEdge rad="112500"/>
          </a:effectLst>
        </p:spPr>
      </p:pic>
      <p:pic>
        <p:nvPicPr>
          <p:cNvPr id="6" name="DSC_6602.JPG" descr="/Volumes/Other Stuff 1/MacBook iPhoto Library/Masters/2011/08/23/20110823-112621/DSC_6602.JPG"/>
          <p:cNvPicPr>
            <a:picLocks noChangeAspect="1"/>
          </p:cNvPicPr>
          <p:nvPr/>
        </p:nvPicPr>
        <p:blipFill>
          <a:blip r:embed="rId6" r:link="rId7" cstate="print">
            <a:extLst>
              <a:ext uri="{28A0092B-C50C-407E-A947-70E740481C1C}">
                <a14:useLocalDpi xmlns:a14="http://schemas.microsoft.com/office/drawing/2010/main" xmlns="" val="0"/>
              </a:ext>
            </a:extLst>
          </a:blip>
          <a:stretch>
            <a:fillRect/>
          </a:stretch>
        </p:blipFill>
        <p:spPr>
          <a:xfrm>
            <a:off x="1656584" y="4034960"/>
            <a:ext cx="4032949" cy="26711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err="1" smtClean="0">
                <a:latin typeface="Verdana" pitchFamily="34" charset="0"/>
                <a:ea typeface="Verdana" pitchFamily="34" charset="0"/>
                <a:cs typeface="Verdana" pitchFamily="34" charset="0"/>
              </a:rPr>
              <a:t>Alterrus</a:t>
            </a:r>
            <a:r>
              <a:rPr lang="en-US" sz="3200" dirty="0" smtClean="0">
                <a:latin typeface="Verdana" pitchFamily="34" charset="0"/>
                <a:ea typeface="Verdana" pitchFamily="34" charset="0"/>
                <a:cs typeface="Verdana" pitchFamily="34" charset="0"/>
              </a:rPr>
              <a:t> and Local Garden Vancouver</a:t>
            </a:r>
            <a:endParaRPr lang="en-US" sz="3200" dirty="0">
              <a:latin typeface="Verdana" pitchFamily="34" charset="0"/>
              <a:ea typeface="Verdana" pitchFamily="34" charset="0"/>
              <a:cs typeface="Verdana" pitchFamily="34" charset="0"/>
            </a:endParaRPr>
          </a:p>
        </p:txBody>
      </p:sp>
      <p:pic>
        <p:nvPicPr>
          <p:cNvPr id="4" name="Picture 3" descr="AlterrusPicture3.jpg"/>
          <p:cNvPicPr>
            <a:picLocks noChangeAspect="1"/>
          </p:cNvPicPr>
          <p:nvPr/>
        </p:nvPicPr>
        <p:blipFill>
          <a:blip r:embed="rId2"/>
          <a:stretch>
            <a:fillRect/>
          </a:stretch>
        </p:blipFill>
        <p:spPr>
          <a:xfrm>
            <a:off x="1619250" y="1766887"/>
            <a:ext cx="5905500" cy="332422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err="1" smtClean="0">
                <a:latin typeface="Verdana" pitchFamily="34" charset="0"/>
                <a:ea typeface="Verdana" pitchFamily="34" charset="0"/>
                <a:cs typeface="Verdana" pitchFamily="34" charset="0"/>
              </a:rPr>
              <a:t>Alterrus</a:t>
            </a:r>
            <a:r>
              <a:rPr lang="en-US" sz="3200" dirty="0" smtClean="0">
                <a:latin typeface="Verdana" pitchFamily="34" charset="0"/>
                <a:ea typeface="Verdana" pitchFamily="34" charset="0"/>
                <a:cs typeface="Verdana" pitchFamily="34" charset="0"/>
              </a:rPr>
              <a:t> and Local Garden Vancouver</a:t>
            </a:r>
            <a:endParaRPr lang="en-US" sz="3200" dirty="0">
              <a:latin typeface="Verdana" pitchFamily="34" charset="0"/>
              <a:ea typeface="Verdana" pitchFamily="34" charset="0"/>
              <a:cs typeface="Verdana" pitchFamily="34" charset="0"/>
            </a:endParaRPr>
          </a:p>
        </p:txBody>
      </p:sp>
      <p:pic>
        <p:nvPicPr>
          <p:cNvPr id="5" name="Picture 4" descr="Alterrus-rooftop-nov-2012Medium.jpg"/>
          <p:cNvPicPr>
            <a:picLocks noChangeAspect="1"/>
          </p:cNvPicPr>
          <p:nvPr/>
        </p:nvPicPr>
        <p:blipFill>
          <a:blip r:embed="rId2"/>
          <a:stretch>
            <a:fillRect/>
          </a:stretch>
        </p:blipFill>
        <p:spPr>
          <a:xfrm>
            <a:off x="1168400" y="1295400"/>
            <a:ext cx="6807200" cy="51054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err="1" smtClean="0">
                <a:latin typeface="Verdana" pitchFamily="34" charset="0"/>
                <a:ea typeface="Verdana" pitchFamily="34" charset="0"/>
                <a:cs typeface="Verdana" pitchFamily="34" charset="0"/>
              </a:rPr>
              <a:t>Alterrus</a:t>
            </a:r>
            <a:r>
              <a:rPr lang="en-US" sz="3200" dirty="0" smtClean="0">
                <a:latin typeface="Verdana" pitchFamily="34" charset="0"/>
                <a:ea typeface="Verdana" pitchFamily="34" charset="0"/>
                <a:cs typeface="Verdana" pitchFamily="34" charset="0"/>
              </a:rPr>
              <a:t> and Local Garden Vancouver</a:t>
            </a:r>
            <a:endParaRPr lang="en-US" sz="3200" dirty="0">
              <a:latin typeface="Verdana" pitchFamily="34" charset="0"/>
              <a:ea typeface="Verdana" pitchFamily="34" charset="0"/>
              <a:cs typeface="Verdana" pitchFamily="34" charset="0"/>
            </a:endParaRPr>
          </a:p>
        </p:txBody>
      </p:sp>
      <p:pic>
        <p:nvPicPr>
          <p:cNvPr id="4" name="Picture 3" descr="AlterrusLettuce1Medium.png"/>
          <p:cNvPicPr>
            <a:picLocks noChangeAspect="1"/>
          </p:cNvPicPr>
          <p:nvPr/>
        </p:nvPicPr>
        <p:blipFill>
          <a:blip r:embed="rId2"/>
          <a:stretch>
            <a:fillRect/>
          </a:stretch>
        </p:blipFill>
        <p:spPr>
          <a:xfrm>
            <a:off x="787400" y="1371600"/>
            <a:ext cx="7569200" cy="51054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err="1" smtClean="0">
                <a:latin typeface="Verdana" pitchFamily="34" charset="0"/>
                <a:ea typeface="Verdana" pitchFamily="34" charset="0"/>
                <a:cs typeface="Verdana" pitchFamily="34" charset="0"/>
              </a:rPr>
              <a:t>Alterrus</a:t>
            </a:r>
            <a:r>
              <a:rPr lang="en-US" sz="3200" dirty="0" smtClean="0">
                <a:latin typeface="Verdana" pitchFamily="34" charset="0"/>
                <a:ea typeface="Verdana" pitchFamily="34" charset="0"/>
                <a:cs typeface="Verdana" pitchFamily="34" charset="0"/>
              </a:rPr>
              <a:t> and Local Garden Vancouver</a:t>
            </a:r>
            <a:endParaRPr lang="en-US" sz="3200" dirty="0">
              <a:latin typeface="Verdana" pitchFamily="34" charset="0"/>
              <a:ea typeface="Verdana" pitchFamily="34" charset="0"/>
              <a:cs typeface="Verdana" pitchFamily="34" charset="0"/>
            </a:endParaRPr>
          </a:p>
        </p:txBody>
      </p:sp>
      <p:pic>
        <p:nvPicPr>
          <p:cNvPr id="5" name="Picture 4" descr="Verticrop-640x330.jpg"/>
          <p:cNvPicPr>
            <a:picLocks noChangeAspect="1"/>
          </p:cNvPicPr>
          <p:nvPr/>
        </p:nvPicPr>
        <p:blipFill>
          <a:blip r:embed="rId2"/>
          <a:stretch>
            <a:fillRect/>
          </a:stretch>
        </p:blipFill>
        <p:spPr>
          <a:xfrm>
            <a:off x="1524000" y="1857375"/>
            <a:ext cx="6096000" cy="3143250"/>
          </a:xfrm>
          <a:prstGeom prst="rect">
            <a:avLst/>
          </a:prstGeom>
        </p:spPr>
      </p:pic>
      <p:sp>
        <p:nvSpPr>
          <p:cNvPr id="6" name="TextBox 5"/>
          <p:cNvSpPr txBox="1"/>
          <p:nvPr/>
        </p:nvSpPr>
        <p:spPr>
          <a:xfrm>
            <a:off x="533400" y="5435025"/>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Using “</a:t>
            </a:r>
            <a:r>
              <a:rPr lang="en-US" sz="3200" dirty="0" err="1" smtClean="0">
                <a:latin typeface="Verdana" pitchFamily="34" charset="0"/>
                <a:ea typeface="Verdana" pitchFamily="34" charset="0"/>
                <a:cs typeface="Verdana" pitchFamily="34" charset="0"/>
              </a:rPr>
              <a:t>VertiCrop</a:t>
            </a:r>
            <a:r>
              <a:rPr lang="en-US" sz="3200" dirty="0" smtClean="0">
                <a:latin typeface="Verdana" pitchFamily="34" charset="0"/>
                <a:ea typeface="Verdana" pitchFamily="34" charset="0"/>
                <a:cs typeface="Verdana" pitchFamily="34" charset="0"/>
              </a:rPr>
              <a:t>” Patented Technology</a:t>
            </a:r>
            <a:endParaRPr lang="en-US" sz="32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err="1" smtClean="0">
                <a:latin typeface="Verdana" pitchFamily="34" charset="0"/>
                <a:ea typeface="Verdana" pitchFamily="34" charset="0"/>
                <a:cs typeface="Verdana" pitchFamily="34" charset="0"/>
              </a:rPr>
              <a:t>Alterrus</a:t>
            </a:r>
            <a:r>
              <a:rPr lang="en-US" sz="3200" dirty="0" smtClean="0">
                <a:latin typeface="Verdana" pitchFamily="34" charset="0"/>
                <a:ea typeface="Verdana" pitchFamily="34" charset="0"/>
                <a:cs typeface="Verdana" pitchFamily="34" charset="0"/>
              </a:rPr>
              <a:t> and Local Garden Vancouver</a:t>
            </a:r>
            <a:endParaRPr lang="en-US" sz="3200" dirty="0">
              <a:latin typeface="Verdana" pitchFamily="34" charset="0"/>
              <a:ea typeface="Verdana" pitchFamily="34" charset="0"/>
              <a:cs typeface="Verdana" pitchFamily="34" charset="0"/>
            </a:endParaRPr>
          </a:p>
        </p:txBody>
      </p:sp>
      <p:pic>
        <p:nvPicPr>
          <p:cNvPr id="6" name="Picture 5" descr="alterrus_picture2.jpg"/>
          <p:cNvPicPr>
            <a:picLocks noChangeAspect="1"/>
          </p:cNvPicPr>
          <p:nvPr/>
        </p:nvPicPr>
        <p:blipFill>
          <a:blip r:embed="rId2"/>
          <a:stretch>
            <a:fillRect/>
          </a:stretch>
        </p:blipFill>
        <p:spPr>
          <a:xfrm>
            <a:off x="1476375" y="1600200"/>
            <a:ext cx="6191250" cy="46482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4812"/>
            <a:ext cx="7772400" cy="966788"/>
          </a:xfrm>
        </p:spPr>
        <p:txBody>
          <a:bodyPr rtlCol="0">
            <a:normAutofit fontScale="90000"/>
          </a:bodyPr>
          <a:lstStyle/>
          <a:p>
            <a:pPr>
              <a:defRPr/>
            </a:pPr>
            <a:r>
              <a:rPr lang="en-US" b="1" dirty="0" err="1" smtClean="0"/>
              <a:t>Alterrus</a:t>
            </a:r>
            <a:r>
              <a:rPr lang="en-US" b="1" dirty="0" smtClean="0"/>
              <a:t> and Local Garden Vancouver’s </a:t>
            </a:r>
            <a:r>
              <a:rPr lang="en-US" b="1" dirty="0" smtClean="0">
                <a:ea typeface="+mj-ea"/>
                <a:cs typeface="+mj-cs"/>
              </a:rPr>
              <a:t>Numbers:</a:t>
            </a:r>
            <a:endParaRPr lang="en-US" b="1" dirty="0">
              <a:ea typeface="+mj-ea"/>
              <a:cs typeface="+mj-cs"/>
            </a:endParaRPr>
          </a:p>
        </p:txBody>
      </p:sp>
      <p:sp>
        <p:nvSpPr>
          <p:cNvPr id="50179" name="Subtitle 2"/>
          <p:cNvSpPr>
            <a:spLocks noGrp="1"/>
          </p:cNvSpPr>
          <p:nvPr>
            <p:ph type="subTitle" idx="1"/>
          </p:nvPr>
        </p:nvSpPr>
        <p:spPr>
          <a:xfrm>
            <a:off x="609600" y="1665288"/>
            <a:ext cx="7907337" cy="4583112"/>
          </a:xfrm>
        </p:spPr>
        <p:txBody>
          <a:bodyPr>
            <a:normAutofit/>
          </a:bodyPr>
          <a:lstStyle/>
          <a:p>
            <a:pPr algn="l" eaLnBrk="1" hangingPunct="1">
              <a:buFont typeface="Arial" pitchFamily="34" charset="0"/>
              <a:buChar char="•"/>
            </a:pPr>
            <a:r>
              <a:rPr lang="en-US" sz="2400" b="1" dirty="0" smtClean="0"/>
              <a:t>Started with a beautiful greenhouse and patented vertical  growing system that cost $4 million.</a:t>
            </a:r>
          </a:p>
          <a:p>
            <a:pPr algn="l" eaLnBrk="1" hangingPunct="1">
              <a:buFont typeface="Arial" pitchFamily="34" charset="0"/>
              <a:buChar char="•"/>
            </a:pPr>
            <a:r>
              <a:rPr lang="en-US" sz="2400" b="1" dirty="0" smtClean="0"/>
              <a:t>Started operation in November 2012, entered bankruptcy in January 2014, for a total of 13 months in operation.</a:t>
            </a:r>
          </a:p>
          <a:p>
            <a:pPr algn="l">
              <a:buFont typeface="Arial" pitchFamily="34" charset="0"/>
              <a:buChar char="•"/>
            </a:pPr>
            <a:r>
              <a:rPr lang="en-US" sz="2400" b="1" dirty="0" smtClean="0"/>
              <a:t>Complete articles detailing the situation here: (</a:t>
            </a:r>
            <a:r>
              <a:rPr lang="en-US" sz="2400" b="1" dirty="0" smtClean="0">
                <a:hlinkClick r:id="rId2"/>
              </a:rPr>
              <a:t>http://www.montrealgazette.com/business/Failure+high+tech+rooftop+greenhouse+Vancouver+leaves+million+trail+debt/9437263/story.html</a:t>
            </a:r>
            <a:r>
              <a:rPr lang="en-US" sz="2400" b="1" dirty="0" smtClean="0"/>
              <a:t>)</a:t>
            </a:r>
          </a:p>
          <a:p>
            <a:pPr algn="l">
              <a:buFont typeface="Arial" pitchFamily="34" charset="0"/>
              <a:buChar char="•"/>
            </a:pPr>
            <a:r>
              <a:rPr lang="en-US" sz="2400" b="1" dirty="0" smtClean="0"/>
              <a:t>And here: (http://www.vancitybuzz.com/2014/01/downtown-vancouvers-rooftop-garden-closes-files-bankruptcy/)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8686800" cy="609600"/>
          </a:xfrm>
        </p:spPr>
        <p:txBody>
          <a:bodyPr rtlCol="0">
            <a:normAutofit/>
          </a:bodyPr>
          <a:lstStyle/>
          <a:p>
            <a:pPr>
              <a:defRPr/>
            </a:pPr>
            <a:r>
              <a:rPr lang="en-US" sz="2800" b="1" dirty="0" err="1" smtClean="0"/>
              <a:t>Alterrus</a:t>
            </a:r>
            <a:r>
              <a:rPr lang="en-US" sz="2800" b="1" dirty="0" smtClean="0"/>
              <a:t> and Local Garden Vancouver Failure Analysis</a:t>
            </a:r>
            <a:r>
              <a:rPr lang="en-US" sz="2800" b="1" dirty="0" smtClean="0">
                <a:ea typeface="+mj-ea"/>
                <a:cs typeface="+mj-cs"/>
              </a:rPr>
              <a:t>:</a:t>
            </a:r>
            <a:endParaRPr lang="en-US" sz="2800" b="1" dirty="0">
              <a:ea typeface="+mj-ea"/>
              <a:cs typeface="+mj-cs"/>
            </a:endParaRPr>
          </a:p>
        </p:txBody>
      </p:sp>
      <p:sp>
        <p:nvSpPr>
          <p:cNvPr id="50179" name="Subtitle 2"/>
          <p:cNvSpPr>
            <a:spLocks noGrp="1"/>
          </p:cNvSpPr>
          <p:nvPr>
            <p:ph type="subTitle" idx="1"/>
          </p:nvPr>
        </p:nvSpPr>
        <p:spPr>
          <a:xfrm>
            <a:off x="609601" y="1665288"/>
            <a:ext cx="3886200" cy="4583112"/>
          </a:xfrm>
        </p:spPr>
        <p:txBody>
          <a:bodyPr>
            <a:normAutofit fontScale="47500" lnSpcReduction="20000"/>
          </a:bodyPr>
          <a:lstStyle/>
          <a:p>
            <a:pPr algn="l"/>
            <a:r>
              <a:rPr lang="en-US" sz="2400" dirty="0" smtClean="0">
                <a:solidFill>
                  <a:schemeClr val="tx1"/>
                </a:solidFill>
              </a:rPr>
              <a:t>The Companies, </a:t>
            </a:r>
            <a:r>
              <a:rPr lang="en-US" sz="2400" dirty="0" err="1" smtClean="0">
                <a:solidFill>
                  <a:schemeClr val="tx1"/>
                </a:solidFill>
              </a:rPr>
              <a:t>Alterrus</a:t>
            </a:r>
            <a:r>
              <a:rPr lang="en-US" sz="2400" dirty="0" smtClean="0">
                <a:solidFill>
                  <a:schemeClr val="tx1"/>
                </a:solidFill>
              </a:rPr>
              <a:t> Systems Inc. and Local Garden Vancouver Inc. on a consolidated basis, have been </a:t>
            </a:r>
            <a:r>
              <a:rPr lang="en-US" sz="2400" b="1" dirty="0" smtClean="0">
                <a:solidFill>
                  <a:schemeClr val="tx1"/>
                </a:solidFill>
              </a:rPr>
              <a:t>challenged with working capital issues</a:t>
            </a:r>
            <a:r>
              <a:rPr lang="en-US" sz="2400" dirty="0" smtClean="0">
                <a:solidFill>
                  <a:schemeClr val="tx1"/>
                </a:solidFill>
              </a:rPr>
              <a:t> for the past months. This combined with </a:t>
            </a:r>
            <a:r>
              <a:rPr lang="en-US" sz="2400" b="1" dirty="0" smtClean="0">
                <a:solidFill>
                  <a:schemeClr val="tx1"/>
                </a:solidFill>
              </a:rPr>
              <a:t>productivity challenges on the leafy green side of crop production </a:t>
            </a:r>
            <a:r>
              <a:rPr lang="en-US" sz="2400" dirty="0" smtClean="0">
                <a:solidFill>
                  <a:schemeClr val="tx1"/>
                </a:solidFill>
              </a:rPr>
              <a:t>led us to change focus to the micro-greens crop which represented lower operating cost and higher margins overall.  The </a:t>
            </a:r>
            <a:r>
              <a:rPr lang="en-US" sz="2400" b="1" dirty="0" smtClean="0">
                <a:solidFill>
                  <a:schemeClr val="tx1"/>
                </a:solidFill>
              </a:rPr>
              <a:t>micro-greens market potential </a:t>
            </a:r>
            <a:r>
              <a:rPr lang="en-US" sz="2400" dirty="0" smtClean="0">
                <a:solidFill>
                  <a:schemeClr val="tx1"/>
                </a:solidFill>
              </a:rPr>
              <a:t>was one which required development and although headed towards the positive cash flow direction it </a:t>
            </a:r>
            <a:r>
              <a:rPr lang="en-US" sz="2400" b="1" dirty="0" smtClean="0">
                <a:solidFill>
                  <a:schemeClr val="tx1"/>
                </a:solidFill>
              </a:rPr>
              <a:t>was moderately slow getting there</a:t>
            </a:r>
            <a:r>
              <a:rPr lang="en-US" sz="2400" dirty="0" smtClean="0">
                <a:solidFill>
                  <a:schemeClr val="tx1"/>
                </a:solidFill>
              </a:rPr>
              <a:t>.</a:t>
            </a:r>
          </a:p>
          <a:p>
            <a:pPr algn="l"/>
            <a:r>
              <a:rPr lang="en-US" sz="2400" b="1" dirty="0" smtClean="0">
                <a:solidFill>
                  <a:schemeClr val="tx1"/>
                </a:solidFill>
              </a:rPr>
              <a:t>A number of capital infusion opportunities were pursued </a:t>
            </a:r>
            <a:r>
              <a:rPr lang="en-US" sz="2400" dirty="0" smtClean="0">
                <a:solidFill>
                  <a:schemeClr val="tx1"/>
                </a:solidFill>
              </a:rPr>
              <a:t>in the last two quarters and were positive enough to lead us to believe they were impending and could tide us over to a point where a planned TSX fund raise was possible.  </a:t>
            </a:r>
            <a:r>
              <a:rPr lang="en-US" sz="2400" b="1" dirty="0" smtClean="0">
                <a:solidFill>
                  <a:schemeClr val="tx1"/>
                </a:solidFill>
              </a:rPr>
              <a:t>We strategically converted significant amounts of debt to shares</a:t>
            </a:r>
            <a:r>
              <a:rPr lang="en-US" sz="2400" dirty="0" smtClean="0">
                <a:solidFill>
                  <a:schemeClr val="tx1"/>
                </a:solidFill>
              </a:rPr>
              <a:t> recently to strengthen the company’s balance sheet.</a:t>
            </a:r>
          </a:p>
          <a:p>
            <a:pPr algn="l"/>
            <a:r>
              <a:rPr lang="en-US" sz="2400" dirty="0" smtClean="0">
                <a:solidFill>
                  <a:schemeClr val="tx1"/>
                </a:solidFill>
              </a:rPr>
              <a:t>A few repayment agreements negotiated earlier in the year with creditors became due in October/ November which could not be immediately satisfied and demand notices were considered to be imminent.</a:t>
            </a:r>
          </a:p>
          <a:p>
            <a:pPr algn="l"/>
            <a:r>
              <a:rPr lang="en-US" sz="2400" dirty="0" smtClean="0">
                <a:solidFill>
                  <a:schemeClr val="tx1"/>
                </a:solidFill>
              </a:rPr>
              <a:t>In October/November we approached our Bank</a:t>
            </a:r>
            <a:r>
              <a:rPr lang="en-US" sz="2400" b="1" dirty="0" smtClean="0">
                <a:solidFill>
                  <a:schemeClr val="tx1"/>
                </a:solidFill>
              </a:rPr>
              <a:t> for a bulge in the operating line to seek relie</a:t>
            </a:r>
            <a:r>
              <a:rPr lang="en-US" sz="2400" dirty="0" smtClean="0">
                <a:solidFill>
                  <a:schemeClr val="tx1"/>
                </a:solidFill>
              </a:rPr>
              <a:t>f. This request was respectfully declined but a deferral of principal and interest payments were offered through March 2014 to assist.</a:t>
            </a:r>
          </a:p>
          <a:p>
            <a:pPr algn="l"/>
            <a:r>
              <a:rPr lang="en-US" sz="2400" b="1" dirty="0" smtClean="0">
                <a:solidFill>
                  <a:schemeClr val="tx1"/>
                </a:solidFill>
              </a:rPr>
              <a:t>Severe cost cutting across all facets of greenhouse operations </a:t>
            </a:r>
            <a:r>
              <a:rPr lang="en-US" sz="2400" dirty="0" smtClean="0">
                <a:solidFill>
                  <a:schemeClr val="tx1"/>
                </a:solidFill>
              </a:rPr>
              <a:t>and G&amp;A was implemented with success  and beginning to reflect in our P+L.</a:t>
            </a:r>
          </a:p>
          <a:p>
            <a:pPr algn="l"/>
            <a:r>
              <a:rPr lang="en-US" sz="2400" dirty="0" smtClean="0">
                <a:solidFill>
                  <a:schemeClr val="tx1"/>
                </a:solidFill>
              </a:rPr>
              <a:t>A significant mechanical failure experienced in late December 2013 impaired our ability to safely and effectively operate was precipitous to the fateful decision by the board to enter into an assignment to Trustees of bankruptcy on Jan 21st, 2014. Effective on this date the affairs of the Companies were taken over by The </a:t>
            </a:r>
            <a:r>
              <a:rPr lang="en-US" sz="2400" dirty="0" err="1" smtClean="0">
                <a:solidFill>
                  <a:schemeClr val="tx1"/>
                </a:solidFill>
              </a:rPr>
              <a:t>Bowra</a:t>
            </a:r>
            <a:r>
              <a:rPr lang="en-US" sz="2400" dirty="0" smtClean="0">
                <a:solidFill>
                  <a:schemeClr val="tx1"/>
                </a:solidFill>
              </a:rPr>
              <a:t> Group.</a:t>
            </a:r>
          </a:p>
          <a:p>
            <a:pPr algn="l" eaLnBrk="1" hangingPunct="1"/>
            <a:endParaRPr lang="en-US" sz="2400" b="1" dirty="0" smtClean="0"/>
          </a:p>
        </p:txBody>
      </p:sp>
      <p:sp>
        <p:nvSpPr>
          <p:cNvPr id="4" name="Subtitle 2"/>
          <p:cNvSpPr txBox="1">
            <a:spLocks/>
          </p:cNvSpPr>
          <p:nvPr/>
        </p:nvSpPr>
        <p:spPr>
          <a:xfrm>
            <a:off x="4648200" y="1600200"/>
            <a:ext cx="4038600" cy="5105400"/>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We needed working capital because our operation doesn’t make enough income to cover expenses. </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Either our</a:t>
            </a:r>
            <a:r>
              <a:rPr kumimoji="0" lang="en-US" sz="1600" b="1" i="0" u="none" strike="noStrike" kern="1200" cap="none" spc="0" normalizeH="0" baseline="0" noProof="0" dirty="0" smtClean="0">
                <a:ln>
                  <a:noFill/>
                </a:ln>
                <a:effectLst/>
                <a:uLnTx/>
                <a:uFillTx/>
                <a:latin typeface="+mn-lt"/>
                <a:ea typeface="+mn-ea"/>
                <a:cs typeface="+mn-cs"/>
              </a:rPr>
              <a:t> greens aren’t growing very well, or we don’t have enough of them inside our expensive greenhouse.</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We tried something else but it didn’t work.</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We tried to get people to give us more money, but no one wanted to.</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We traded some debt for shares in our company (which wasn’t making any money).</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We couldn’t repay our obligations.</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We asked our bank for more money, and they said no.</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Having failed to increase our income, we tried to cut costs, but that only worked for a short while.</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b="1" dirty="0" smtClean="0"/>
              <a:t>Our systems weren’t dependable, so when something big and expensive broke, our only choice was to file bankruptcy.</a:t>
            </a: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1600" b="1"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1" i="0"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1" i="0" u="none" strike="noStrike" kern="1200" cap="none" spc="0" normalizeH="0" baseline="0" noProof="0" dirty="0" smtClean="0">
              <a:ln>
                <a:noFill/>
              </a:ln>
              <a:effectLst/>
              <a:uLnTx/>
              <a:uFillTx/>
              <a:latin typeface="+mn-lt"/>
              <a:ea typeface="+mn-ea"/>
              <a:cs typeface="+mn-cs"/>
            </a:endParaRPr>
          </a:p>
        </p:txBody>
      </p:sp>
      <p:sp>
        <p:nvSpPr>
          <p:cNvPr id="5" name="Title 1"/>
          <p:cNvSpPr txBox="1">
            <a:spLocks/>
          </p:cNvSpPr>
          <p:nvPr/>
        </p:nvSpPr>
        <p:spPr>
          <a:xfrm>
            <a:off x="381000" y="762000"/>
            <a:ext cx="3581400" cy="6096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What They</a:t>
            </a:r>
            <a:r>
              <a:rPr kumimoji="0" lang="en-US" sz="2800" b="1" i="0" u="none" strike="noStrike" kern="1200" cap="none" spc="0" normalizeH="0" noProof="0" dirty="0" smtClean="0">
                <a:ln>
                  <a:noFill/>
                </a:ln>
                <a:solidFill>
                  <a:schemeClr val="tx1"/>
                </a:solidFill>
                <a:effectLst/>
                <a:uLnTx/>
                <a:uFillTx/>
                <a:latin typeface="+mj-lt"/>
                <a:ea typeface="+mj-ea"/>
                <a:cs typeface="+mj-cs"/>
              </a:rPr>
              <a:t> Said</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itle 1"/>
          <p:cNvSpPr txBox="1">
            <a:spLocks/>
          </p:cNvSpPr>
          <p:nvPr/>
        </p:nvSpPr>
        <p:spPr>
          <a:xfrm>
            <a:off x="4572000" y="762000"/>
            <a:ext cx="3581400" cy="6096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What It Means:</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Continental Organics</a:t>
            </a:r>
            <a:endParaRPr lang="en-US" sz="3200" dirty="0">
              <a:latin typeface="Verdana" pitchFamily="34" charset="0"/>
              <a:ea typeface="Verdana" pitchFamily="34" charset="0"/>
              <a:cs typeface="Verdana" pitchFamily="34" charset="0"/>
            </a:endParaRPr>
          </a:p>
        </p:txBody>
      </p:sp>
      <p:pic>
        <p:nvPicPr>
          <p:cNvPr id="5" name="Picture 4" descr="Continenta3.jpg"/>
          <p:cNvPicPr>
            <a:picLocks noChangeAspect="1"/>
          </p:cNvPicPr>
          <p:nvPr/>
        </p:nvPicPr>
        <p:blipFill>
          <a:blip r:embed="rId2"/>
          <a:stretch>
            <a:fillRect/>
          </a:stretch>
        </p:blipFill>
        <p:spPr>
          <a:xfrm>
            <a:off x="1295400" y="1219200"/>
            <a:ext cx="6426200" cy="42926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Continental Organics</a:t>
            </a:r>
            <a:endParaRPr lang="en-US" sz="3200" dirty="0">
              <a:latin typeface="Verdana" pitchFamily="34" charset="0"/>
              <a:ea typeface="Verdana" pitchFamily="34" charset="0"/>
              <a:cs typeface="Verdana" pitchFamily="34" charset="0"/>
            </a:endParaRPr>
          </a:p>
        </p:txBody>
      </p:sp>
      <p:pic>
        <p:nvPicPr>
          <p:cNvPr id="4" name="Picture 3" descr="Continental1.jpg"/>
          <p:cNvPicPr>
            <a:picLocks noChangeAspect="1"/>
          </p:cNvPicPr>
          <p:nvPr/>
        </p:nvPicPr>
        <p:blipFill>
          <a:blip r:embed="rId2"/>
          <a:stretch>
            <a:fillRect/>
          </a:stretch>
        </p:blipFill>
        <p:spPr>
          <a:xfrm>
            <a:off x="1219200" y="1295400"/>
            <a:ext cx="6858000" cy="4572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Continental Organics</a:t>
            </a:r>
            <a:endParaRPr lang="en-US" sz="3200" dirty="0">
              <a:latin typeface="Verdana" pitchFamily="34" charset="0"/>
              <a:ea typeface="Verdana" pitchFamily="34" charset="0"/>
              <a:cs typeface="Verdana" pitchFamily="34" charset="0"/>
            </a:endParaRPr>
          </a:p>
        </p:txBody>
      </p:sp>
      <p:pic>
        <p:nvPicPr>
          <p:cNvPr id="4" name="Picture 3" descr="Continental2.jpg"/>
          <p:cNvPicPr>
            <a:picLocks noChangeAspect="1"/>
          </p:cNvPicPr>
          <p:nvPr/>
        </p:nvPicPr>
        <p:blipFill>
          <a:blip r:embed="rId2"/>
          <a:stretch>
            <a:fillRect/>
          </a:stretch>
        </p:blipFill>
        <p:spPr>
          <a:xfrm>
            <a:off x="1219200" y="1371600"/>
            <a:ext cx="6862289" cy="4572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SC_6356.jpg" descr="/Volumes/Time Machine Backups/Photos/DSC_6356.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87292" r="-87292"/>
          <a:stretch>
            <a:fillRect/>
          </a:stretch>
        </p:blipFill>
        <p:spPr>
          <a:xfrm>
            <a:off x="-3572620" y="108106"/>
            <a:ext cx="12076820" cy="6641786"/>
          </a:xfrm>
          <a:effectLst>
            <a:softEdge rad="112500"/>
          </a:effectLst>
        </p:spPr>
      </p:pic>
      <p:pic>
        <p:nvPicPr>
          <p:cNvPr id="5" name="DSC_6357.jpg" descr="/Volumes/Time Machine Backups/Photos/DSC_6357.jpg"/>
          <p:cNvPicPr>
            <a:picLocks noChangeAspect="1"/>
          </p:cNvPicPr>
          <p:nvPr/>
        </p:nvPicPr>
        <p:blipFill>
          <a:blip r:embed="rId4" r:link="rId5" cstate="print">
            <a:extLst>
              <a:ext uri="{28A0092B-C50C-407E-A947-70E740481C1C}">
                <a14:useLocalDpi xmlns:a14="http://schemas.microsoft.com/office/drawing/2010/main" xmlns="" val="0"/>
              </a:ext>
            </a:extLst>
          </a:blip>
          <a:stretch>
            <a:fillRect/>
          </a:stretch>
        </p:blipFill>
        <p:spPr>
          <a:xfrm>
            <a:off x="5083299" y="1216199"/>
            <a:ext cx="3615948" cy="545937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33400"/>
            <a:ext cx="8458200" cy="584775"/>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Continental Organics</a:t>
            </a:r>
            <a:endParaRPr lang="en-US" sz="3200" dirty="0">
              <a:latin typeface="Verdana" pitchFamily="34" charset="0"/>
              <a:ea typeface="Verdana" pitchFamily="34" charset="0"/>
              <a:cs typeface="Verdana" pitchFamily="34" charset="0"/>
            </a:endParaRPr>
          </a:p>
        </p:txBody>
      </p:sp>
      <p:pic>
        <p:nvPicPr>
          <p:cNvPr id="4" name="Picture 3" descr="Continental4-small.jpg"/>
          <p:cNvPicPr>
            <a:picLocks noChangeAspect="1"/>
          </p:cNvPicPr>
          <p:nvPr/>
        </p:nvPicPr>
        <p:blipFill>
          <a:blip r:embed="rId2"/>
          <a:stretch>
            <a:fillRect/>
          </a:stretch>
        </p:blipFill>
        <p:spPr>
          <a:xfrm>
            <a:off x="419100" y="1581150"/>
            <a:ext cx="8305800" cy="36957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a:bodyPr>
          <a:lstStyle/>
          <a:p>
            <a:pPr eaLnBrk="1" fontAlgn="auto" hangingPunct="1">
              <a:spcAft>
                <a:spcPts val="0"/>
              </a:spcAft>
              <a:defRPr/>
            </a:pPr>
            <a:r>
              <a:rPr lang="en-US" b="1" dirty="0" smtClean="0">
                <a:ea typeface="+mj-ea"/>
                <a:cs typeface="+mj-cs"/>
              </a:rPr>
              <a:t>Continental </a:t>
            </a:r>
            <a:r>
              <a:rPr lang="en-US" b="1" dirty="0" err="1" smtClean="0">
                <a:ea typeface="+mj-ea"/>
                <a:cs typeface="+mj-cs"/>
              </a:rPr>
              <a:t>Organic’s</a:t>
            </a:r>
            <a:r>
              <a:rPr lang="en-US" b="1" dirty="0" smtClean="0">
                <a:ea typeface="+mj-ea"/>
                <a:cs typeface="+mj-cs"/>
              </a:rPr>
              <a:t> </a:t>
            </a:r>
            <a:r>
              <a:rPr lang="en-US" b="1" dirty="0" smtClean="0">
                <a:ea typeface="+mj-ea"/>
                <a:cs typeface="+mj-cs"/>
              </a:rPr>
              <a:t>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normAutofit/>
          </a:bodyPr>
          <a:lstStyle/>
          <a:p>
            <a:pPr algn="l">
              <a:buFont typeface="Arial" pitchFamily="34" charset="0"/>
              <a:buChar char="•"/>
            </a:pPr>
            <a:r>
              <a:rPr lang="en-US" sz="2000" dirty="0" smtClean="0"/>
              <a:t>Tilapia production was only 15% of what was planned.</a:t>
            </a:r>
          </a:p>
          <a:p>
            <a:pPr algn="l">
              <a:buFont typeface="Arial" pitchFamily="34" charset="0"/>
              <a:buChar char="•"/>
            </a:pPr>
            <a:r>
              <a:rPr lang="en-US" sz="2000" dirty="0" smtClean="0"/>
              <a:t>Continental Organics  filed </a:t>
            </a:r>
            <a:r>
              <a:rPr lang="en-US" sz="2000" dirty="0" smtClean="0"/>
              <a:t>for bankruptcy </a:t>
            </a:r>
            <a:r>
              <a:rPr lang="en-US" sz="2000" dirty="0" smtClean="0"/>
              <a:t>October of 2015 to </a:t>
            </a:r>
            <a:r>
              <a:rPr lang="en-US" sz="2000" dirty="0" smtClean="0"/>
              <a:t>liquidate assets, including piles of compost and delivery trucks that don’t run</a:t>
            </a:r>
            <a:r>
              <a:rPr lang="en-US" sz="2000" dirty="0" smtClean="0"/>
              <a:t>. In </a:t>
            </a:r>
            <a:r>
              <a:rPr lang="en-US" sz="2000" dirty="0" smtClean="0"/>
              <a:t>all, the company listed assets of $2.3 million against liabilities of $9.7 million in documents filed last week with the U.S. Bankruptcy </a:t>
            </a:r>
            <a:r>
              <a:rPr lang="en-US" sz="2000" dirty="0" smtClean="0"/>
              <a:t>Court. </a:t>
            </a:r>
          </a:p>
          <a:p>
            <a:pPr algn="l">
              <a:buFont typeface="Arial" pitchFamily="34" charset="0"/>
              <a:buChar char="•"/>
            </a:pPr>
            <a:r>
              <a:rPr lang="en-US" sz="2000" dirty="0" smtClean="0"/>
              <a:t>The company listed additional debts </a:t>
            </a:r>
            <a:r>
              <a:rPr lang="en-US" sz="2000" dirty="0" smtClean="0"/>
              <a:t>of $1,162,106 to the Small Business Administration, and $750,000 to Empire State </a:t>
            </a:r>
            <a:r>
              <a:rPr lang="en-US" sz="2000" dirty="0" smtClean="0"/>
              <a:t>Development.</a:t>
            </a:r>
          </a:p>
          <a:p>
            <a:pPr algn="l">
              <a:buFont typeface="Arial" pitchFamily="34" charset="0"/>
              <a:buChar char="•"/>
            </a:pPr>
            <a:r>
              <a:rPr lang="en-US" sz="2000" dirty="0" smtClean="0"/>
              <a:t>Continental CEO Michael Finnegan invested $3 million of his own money.</a:t>
            </a:r>
          </a:p>
          <a:p>
            <a:pPr algn="l">
              <a:buFont typeface="Arial" pitchFamily="34" charset="0"/>
              <a:buChar char="•"/>
            </a:pPr>
            <a:r>
              <a:rPr lang="en-US" sz="2000" dirty="0" smtClean="0"/>
              <a:t> Continental lists $2 million worth of greenhouses and fish tanks as part of the $2.3 million of assets , </a:t>
            </a:r>
            <a:r>
              <a:rPr lang="en-US" sz="2000" dirty="0" smtClean="0"/>
              <a:t>but </a:t>
            </a:r>
            <a:r>
              <a:rPr lang="en-US" sz="2000" dirty="0" smtClean="0"/>
              <a:t>the tanks and greenhouses </a:t>
            </a:r>
            <a:r>
              <a:rPr lang="en-US" sz="2000" dirty="0" smtClean="0"/>
              <a:t>were custom-built for the site and might be </a:t>
            </a:r>
            <a:r>
              <a:rPr lang="en-US" sz="2000" dirty="0" smtClean="0"/>
              <a:t>worthless.</a:t>
            </a:r>
          </a:p>
          <a:p>
            <a:pPr algn="l">
              <a:buFont typeface="Arial" pitchFamily="34" charset="0"/>
              <a:buChar char="•"/>
            </a:pPr>
            <a:r>
              <a:rPr lang="en-US" sz="2000" dirty="0" smtClean="0"/>
              <a:t>Add these numbers up, and a rough total of $13.5 million went down the drain in this poorly planned and executed venture.</a:t>
            </a:r>
          </a:p>
          <a:p>
            <a:pPr algn="l">
              <a:buFont typeface="Arial" pitchFamily="34" charset="0"/>
              <a:buChar char="•"/>
            </a:pPr>
            <a:r>
              <a:rPr lang="en-US" sz="2000" dirty="0" smtClean="0"/>
              <a:t>These were experienced business people who simply had no previous experience with profitable </a:t>
            </a:r>
            <a:r>
              <a:rPr lang="en-US" sz="2000" dirty="0" err="1" smtClean="0"/>
              <a:t>aquaponics</a:t>
            </a:r>
            <a:r>
              <a:rPr lang="en-US" sz="2000" dirty="0" smtClean="0"/>
              <a:t>, and selected poorly-performing technology to use.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SC_6361.jpg" descr="/Volumes/Time Machine Backups/Photos/DSC_6361.jpg"/>
          <p:cNvPicPr>
            <a:picLocks noGrp="1" noChangeAspect="1"/>
          </p:cNvPicPr>
          <p:nvPr>
            <p:ph idx="1"/>
          </p:nvPr>
        </p:nvPicPr>
        <p:blipFill>
          <a:blip r:embed="rId2" r:link="rId3" cstate="print">
            <a:extLst>
              <a:ext uri="{28A0092B-C50C-407E-A947-70E740481C1C}">
                <a14:useLocalDpi xmlns:a14="http://schemas.microsoft.com/office/drawing/2010/main" xmlns="" val="0"/>
              </a:ext>
            </a:extLst>
          </a:blip>
          <a:srcRect l="-87292" r="-87292"/>
          <a:stretch>
            <a:fillRect/>
          </a:stretch>
        </p:blipFill>
        <p:spPr>
          <a:xfrm flipH="1">
            <a:off x="-3644087" y="62948"/>
            <a:ext cx="11913214" cy="6551809"/>
          </a:xfrm>
          <a:effectLst>
            <a:softEdge rad="112500"/>
          </a:effectLst>
        </p:spPr>
      </p:pic>
      <p:pic>
        <p:nvPicPr>
          <p:cNvPr id="5" name="DSC_6352.JPG" descr="/Volumes/Time Machine Backups/Photos/DSC_6352.JPG"/>
          <p:cNvPicPr>
            <a:picLocks noChangeAspect="1"/>
          </p:cNvPicPr>
          <p:nvPr/>
        </p:nvPicPr>
        <p:blipFill>
          <a:blip r:embed="rId4" r:link="rId5" cstate="print">
            <a:extLst>
              <a:ext uri="{28A0092B-C50C-407E-A947-70E740481C1C}">
                <a14:useLocalDpi xmlns:a14="http://schemas.microsoft.com/office/drawing/2010/main" xmlns="" val="0"/>
              </a:ext>
            </a:extLst>
          </a:blip>
          <a:stretch>
            <a:fillRect/>
          </a:stretch>
        </p:blipFill>
        <p:spPr>
          <a:xfrm>
            <a:off x="4458839" y="339647"/>
            <a:ext cx="4428563" cy="2933204"/>
          </a:xfrm>
          <a:prstGeom prst="rect">
            <a:avLst/>
          </a:prstGeom>
          <a:ln>
            <a:noFill/>
          </a:ln>
          <a:effectLst>
            <a:softEdge rad="112500"/>
          </a:effectLst>
        </p:spPr>
      </p:pic>
      <p:pic>
        <p:nvPicPr>
          <p:cNvPr id="6" name="DSC_6363.JPG" descr="/Volumes/Time Machine Backups/Photos/DSC_6363.JPG"/>
          <p:cNvPicPr>
            <a:picLocks noChangeAspect="1"/>
          </p:cNvPicPr>
          <p:nvPr/>
        </p:nvPicPr>
        <p:blipFill>
          <a:blip r:embed="rId6" r:link="rId7" cstate="print">
            <a:extLst>
              <a:ext uri="{28A0092B-C50C-407E-A947-70E740481C1C}">
                <a14:useLocalDpi xmlns:a14="http://schemas.microsoft.com/office/drawing/2010/main" xmlns="" val="0"/>
              </a:ext>
            </a:extLst>
          </a:blip>
          <a:stretch>
            <a:fillRect/>
          </a:stretch>
        </p:blipFill>
        <p:spPr>
          <a:xfrm>
            <a:off x="3668031" y="3326905"/>
            <a:ext cx="5249649" cy="34770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00"/>
            <a:ext cx="7772400" cy="966788"/>
          </a:xfrm>
        </p:spPr>
        <p:txBody>
          <a:bodyPr rtlCol="0">
            <a:normAutofit/>
          </a:bodyPr>
          <a:lstStyle/>
          <a:p>
            <a:pPr eaLnBrk="1" fontAlgn="auto" hangingPunct="1">
              <a:spcAft>
                <a:spcPts val="0"/>
              </a:spcAft>
              <a:defRPr/>
            </a:pPr>
            <a:r>
              <a:rPr lang="en-US" b="1" dirty="0" smtClean="0"/>
              <a:t>Mark</a:t>
            </a:r>
            <a:r>
              <a:rPr lang="en-US" b="1" dirty="0" smtClean="0">
                <a:ea typeface="+mj-ea"/>
                <a:cs typeface="+mj-cs"/>
              </a:rPr>
              <a:t>’s Numbers:</a:t>
            </a:r>
            <a:endParaRPr lang="en-US" b="1" dirty="0">
              <a:ea typeface="+mj-ea"/>
              <a:cs typeface="+mj-cs"/>
            </a:endParaRPr>
          </a:p>
        </p:txBody>
      </p:sp>
      <p:sp>
        <p:nvSpPr>
          <p:cNvPr id="50179" name="Subtitle 2"/>
          <p:cNvSpPr>
            <a:spLocks noGrp="1"/>
          </p:cNvSpPr>
          <p:nvPr>
            <p:ph type="subTitle" idx="1"/>
          </p:nvPr>
        </p:nvSpPr>
        <p:spPr>
          <a:xfrm>
            <a:off x="550863" y="1131888"/>
            <a:ext cx="7907337" cy="5726112"/>
          </a:xfrm>
        </p:spPr>
        <p:txBody>
          <a:bodyPr/>
          <a:lstStyle/>
          <a:p>
            <a:pPr algn="l" eaLnBrk="1" hangingPunct="1">
              <a:buFont typeface="Arial" pitchFamily="34" charset="0"/>
              <a:buChar char="•"/>
            </a:pPr>
            <a:r>
              <a:rPr lang="en-US" sz="2400" b="1" dirty="0" smtClean="0"/>
              <a:t>Started with a rented greenhouse, spent $100,000 over the next two years experimenting with strawberries, green onions, and Thai Ghost Peppers.</a:t>
            </a:r>
          </a:p>
          <a:p>
            <a:pPr algn="l" eaLnBrk="1" hangingPunct="1">
              <a:buFont typeface="Arial" pitchFamily="34" charset="0"/>
              <a:buChar char="•"/>
            </a:pPr>
            <a:r>
              <a:rPr lang="en-US" sz="2400" b="1" dirty="0" smtClean="0"/>
              <a:t>His partner killed 800 pounds of fish once by spraying their plants for three months with a detergent insecticide spray. </a:t>
            </a:r>
          </a:p>
          <a:p>
            <a:pPr algn="l">
              <a:buFont typeface="Arial" pitchFamily="34" charset="0"/>
              <a:buChar char="•"/>
            </a:pPr>
            <a:r>
              <a:rPr lang="en-US" sz="2400" b="1" dirty="0" smtClean="0"/>
              <a:t>In another “experiment” they put 1 gallon a week of Effective </a:t>
            </a:r>
            <a:r>
              <a:rPr lang="en-US" sz="2400" b="1" dirty="0" err="1" smtClean="0"/>
              <a:t>MicroOrganisms</a:t>
            </a:r>
            <a:r>
              <a:rPr lang="en-US" sz="2400" b="1" dirty="0" smtClean="0"/>
              <a:t> (EM) into their system for 4 weeks, all plants got black roots and died. They killed all  their strawberries a total of 3 times.</a:t>
            </a:r>
          </a:p>
          <a:p>
            <a:pPr algn="l" eaLnBrk="1" hangingPunct="1">
              <a:buFont typeface="Arial" pitchFamily="34" charset="0"/>
              <a:buChar char="•"/>
            </a:pPr>
            <a:r>
              <a:rPr lang="en-US" sz="2400" b="1" dirty="0" smtClean="0"/>
              <a:t>Mark had figured out how to grow strawberries commercially, but needed to get “divorced” from his partner and shut down the farm as the only way to get out of a bad business entanglement.</a:t>
            </a:r>
          </a:p>
          <a:p>
            <a:pPr algn="l" eaLnBrk="1" hangingPunct="1">
              <a:buFont typeface="Arial" pitchFamily="34" charset="0"/>
              <a:buChar char="•"/>
            </a:pPr>
            <a:r>
              <a:rPr lang="en-US" sz="2400" b="1" dirty="0" smtClean="0"/>
              <a:t>Was this a success?</a:t>
            </a:r>
          </a:p>
          <a:p>
            <a:pPr algn="l" eaLnBrk="1" hangingPunct="1">
              <a:buFont typeface="Arial" pitchFamily="34" charset="0"/>
              <a:buChar char="•"/>
            </a:pPr>
            <a:endParaRPr lang="en-US" sz="2400" b="1"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Santa Cruz </a:t>
            </a:r>
            <a:r>
              <a:rPr lang="en-US" dirty="0" err="1" smtClean="0"/>
              <a:t>Aquaponics</a:t>
            </a:r>
            <a:endParaRPr lang="en-US" dirty="0" smtClean="0"/>
          </a:p>
        </p:txBody>
      </p:sp>
      <p:pic>
        <p:nvPicPr>
          <p:cNvPr id="2050" name="Picture 2" descr="http://www.polishpartnerships.com/storage/gal%20photo-2%20new2.jpg?__SQUARESPACE_CACHEVERSION=1317946678548"/>
          <p:cNvPicPr>
            <a:picLocks noChangeAspect="1" noChangeArrowheads="1"/>
          </p:cNvPicPr>
          <p:nvPr/>
        </p:nvPicPr>
        <p:blipFill>
          <a:blip r:embed="rId2"/>
          <a:srcRect/>
          <a:stretch>
            <a:fillRect/>
          </a:stretch>
        </p:blipFill>
        <p:spPr bwMode="auto">
          <a:xfrm>
            <a:off x="762000" y="1981200"/>
            <a:ext cx="2905125" cy="4391026"/>
          </a:xfrm>
          <a:prstGeom prst="rect">
            <a:avLst/>
          </a:prstGeom>
          <a:noFill/>
        </p:spPr>
      </p:pic>
      <p:pic>
        <p:nvPicPr>
          <p:cNvPr id="2054" name="Picture 6" descr="http://www.polishpartnerships.com/picture/gal%20z%20dsc_0063.jpg?pictureId=11585237"/>
          <p:cNvPicPr>
            <a:picLocks noChangeAspect="1" noChangeArrowheads="1"/>
          </p:cNvPicPr>
          <p:nvPr/>
        </p:nvPicPr>
        <p:blipFill>
          <a:blip r:embed="rId3" cstate="print"/>
          <a:srcRect/>
          <a:stretch>
            <a:fillRect/>
          </a:stretch>
        </p:blipFill>
        <p:spPr bwMode="auto">
          <a:xfrm>
            <a:off x="4800600" y="1752600"/>
            <a:ext cx="3040380" cy="4572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dirty="0" smtClean="0"/>
              <a:t>Santa Cruz </a:t>
            </a:r>
            <a:r>
              <a:rPr lang="en-US" dirty="0" err="1" smtClean="0"/>
              <a:t>Aquaponics</a:t>
            </a:r>
            <a:endParaRPr lang="en-US" dirty="0" smtClean="0"/>
          </a:p>
        </p:txBody>
      </p:sp>
      <p:pic>
        <p:nvPicPr>
          <p:cNvPr id="50178" name="Picture 2" descr="http://www.polishpartnerships.com/picture/gal%20photo.jpg?pictureId=11585230"/>
          <p:cNvPicPr>
            <a:picLocks noChangeAspect="1" noChangeArrowheads="1"/>
          </p:cNvPicPr>
          <p:nvPr/>
        </p:nvPicPr>
        <p:blipFill>
          <a:blip r:embed="rId2"/>
          <a:srcRect/>
          <a:stretch>
            <a:fillRect/>
          </a:stretch>
        </p:blipFill>
        <p:spPr bwMode="auto">
          <a:xfrm>
            <a:off x="1066800" y="1219200"/>
            <a:ext cx="7041696" cy="52578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TotalTime>
  <Words>1191</Words>
  <Application>Microsoft Office PowerPoint</Application>
  <PresentationFormat>On-screen Show (4:3)</PresentationFormat>
  <Paragraphs>107</Paragraphs>
  <Slides>51</Slides>
  <Notes>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Mark Ackley, Waimea, HI </vt:lpstr>
      <vt:lpstr>Slide 2</vt:lpstr>
      <vt:lpstr>Slide 3</vt:lpstr>
      <vt:lpstr>Slide 4</vt:lpstr>
      <vt:lpstr>Slide 5</vt:lpstr>
      <vt:lpstr>Slide 6</vt:lpstr>
      <vt:lpstr>Mark’s Numbers:</vt:lpstr>
      <vt:lpstr>Santa Cruz Aquaponics</vt:lpstr>
      <vt:lpstr>Santa Cruz Aquaponics</vt:lpstr>
      <vt:lpstr>Santa Cruz Aquaponics</vt:lpstr>
      <vt:lpstr>Santa Cruz Aquaponics</vt:lpstr>
      <vt:lpstr>Santa Cruz Aquaponics</vt:lpstr>
      <vt:lpstr>Santa Cruz Aquaponic’s Numbers:</vt:lpstr>
      <vt:lpstr>Green Sky Growers</vt:lpstr>
      <vt:lpstr>NFT</vt:lpstr>
      <vt:lpstr>Aquaponics….</vt:lpstr>
      <vt:lpstr>…sort of!</vt:lpstr>
      <vt:lpstr>Koi</vt:lpstr>
      <vt:lpstr>Vertical</vt:lpstr>
      <vt:lpstr>Slide 20</vt:lpstr>
      <vt:lpstr>Slide 21</vt:lpstr>
      <vt:lpstr>Green Sky’s Numbers:</vt:lpstr>
      <vt:lpstr>Aqua Vita Farms</vt:lpstr>
      <vt:lpstr>Aqua Vita Farms</vt:lpstr>
      <vt:lpstr>Aqua Vita Farms</vt:lpstr>
      <vt:lpstr>Aqua Vita’s Numbers:</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Greater Growth’s Numbers:</vt:lpstr>
      <vt:lpstr>Slide 40</vt:lpstr>
      <vt:lpstr>Slide 41</vt:lpstr>
      <vt:lpstr>Slide 42</vt:lpstr>
      <vt:lpstr>Slide 43</vt:lpstr>
      <vt:lpstr>Slide 44</vt:lpstr>
      <vt:lpstr>Alterrus and Local Garden Vancouver’s Numbers:</vt:lpstr>
      <vt:lpstr>Alterrus and Local Garden Vancouver Failure Analysis:</vt:lpstr>
      <vt:lpstr>Slide 47</vt:lpstr>
      <vt:lpstr>Slide 48</vt:lpstr>
      <vt:lpstr>Slide 49</vt:lpstr>
      <vt:lpstr>Slide 50</vt:lpstr>
      <vt:lpstr>Continental Organic’s Numbers:</vt:lpstr>
    </vt:vector>
  </TitlesOfParts>
  <Company>Friendly Aquaponics,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Mann</dc:creator>
  <cp:lastModifiedBy>Tim Mann</cp:lastModifiedBy>
  <cp:revision>42</cp:revision>
  <dcterms:created xsi:type="dcterms:W3CDTF">2013-06-19T12:36:24Z</dcterms:created>
  <dcterms:modified xsi:type="dcterms:W3CDTF">2016-02-27T03:36:32Z</dcterms:modified>
</cp:coreProperties>
</file>